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4"/>
  </p:notesMasterIdLst>
  <p:sldIdLst>
    <p:sldId id="256" r:id="rId2"/>
    <p:sldId id="260" r:id="rId3"/>
    <p:sldId id="259" r:id="rId4"/>
    <p:sldId id="261" r:id="rId5"/>
    <p:sldId id="262" r:id="rId6"/>
    <p:sldId id="271" r:id="rId7"/>
    <p:sldId id="263" r:id="rId8"/>
    <p:sldId id="270" r:id="rId9"/>
    <p:sldId id="265" r:id="rId10"/>
    <p:sldId id="269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 snapToGrid="0">
      <p:cViewPr varScale="1">
        <p:scale>
          <a:sx n="69" d="100"/>
          <a:sy n="69" d="100"/>
        </p:scale>
        <p:origin x="70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98D2A-DD9B-4E53-9CB4-76F145A73230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28192-804D-4630-B842-D09F39B4A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850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Liz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192-804D-4630-B842-D09F39B4A82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957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Liz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192-804D-4630-B842-D09F39B4A82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510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Back in class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192-804D-4630-B842-D09F39B4A82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681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Juliet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192-804D-4630-B842-D09F39B4A82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547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Hannah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192-804D-4630-B842-D09F39B4A82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951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Hannah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192-804D-4630-B842-D09F39B4A82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768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juliet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192-804D-4630-B842-D09F39B4A82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141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Liz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192-804D-4630-B842-D09F39B4A82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775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Liz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192-804D-4630-B842-D09F39B4A82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75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Juliet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192-804D-4630-B842-D09F39B4A82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883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Juliet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192-804D-4630-B842-D09F39B4A82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385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CA6FAA83-BC0E-404A-B8F1-ACA7303016D3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A07D176-356D-45E3-85E3-E31CDC00C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453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AA83-BC0E-404A-B8F1-ACA7303016D3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D176-356D-45E3-85E3-E31CDC00C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094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AA83-BC0E-404A-B8F1-ACA7303016D3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D176-356D-45E3-85E3-E31CDC00C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49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AA83-BC0E-404A-B8F1-ACA7303016D3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D176-356D-45E3-85E3-E31CDC00C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46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A6FAA83-BC0E-404A-B8F1-ACA7303016D3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9A07D176-356D-45E3-85E3-E31CDC00C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538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AA83-BC0E-404A-B8F1-ACA7303016D3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D176-356D-45E3-85E3-E31CDC00C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583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AA83-BC0E-404A-B8F1-ACA7303016D3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D176-356D-45E3-85E3-E31CDC00C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886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AA83-BC0E-404A-B8F1-ACA7303016D3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D176-356D-45E3-85E3-E31CDC00C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73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AA83-BC0E-404A-B8F1-ACA7303016D3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D176-356D-45E3-85E3-E31CDC00C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134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AA83-BC0E-404A-B8F1-ACA7303016D3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07D176-356D-45E3-85E3-E31CDC00CA3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3852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A6FAA83-BC0E-404A-B8F1-ACA7303016D3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07D176-356D-45E3-85E3-E31CDC00CA3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9343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A6FAA83-BC0E-404A-B8F1-ACA7303016D3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A07D176-356D-45E3-85E3-E31CDC00C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19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B4C2A-9D69-48BF-A559-D743E62E74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Parent Information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9C6A21-F095-47B4-8676-A56498271B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Y5 </a:t>
            </a:r>
            <a:r>
              <a:rPr lang="en-GB" dirty="0"/>
              <a:t>Weds </a:t>
            </a:r>
            <a:r>
              <a:rPr lang="en-GB" smtClean="0"/>
              <a:t>18</a:t>
            </a:r>
            <a:r>
              <a:rPr lang="en-GB" baseline="30000" smtClean="0"/>
              <a:t>th</a:t>
            </a:r>
            <a:r>
              <a:rPr lang="en-GB" smtClean="0"/>
              <a:t> September </a:t>
            </a:r>
            <a:r>
              <a:rPr lang="en-GB" dirty="0" smtClean="0"/>
              <a:t>6pm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217" y="648173"/>
            <a:ext cx="1877568" cy="130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655" y="889907"/>
            <a:ext cx="9545955" cy="437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4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keep in touch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rgbClr val="7030A0"/>
                </a:solidFill>
              </a:rPr>
              <a:t>Drop-ins Thursday 3:20 – 4pm</a:t>
            </a:r>
          </a:p>
          <a:p>
            <a:r>
              <a:rPr lang="en-GB" sz="3600" dirty="0" smtClean="0">
                <a:solidFill>
                  <a:srgbClr val="7030A0"/>
                </a:solidFill>
              </a:rPr>
              <a:t>Communication sheets in back of Pupils Passport</a:t>
            </a:r>
          </a:p>
          <a:p>
            <a:r>
              <a:rPr lang="en-GB" sz="3600" dirty="0" smtClean="0">
                <a:solidFill>
                  <a:srgbClr val="7030A0"/>
                </a:solidFill>
              </a:rPr>
              <a:t>Message to LSA on door, early morning</a:t>
            </a:r>
          </a:p>
          <a:p>
            <a:r>
              <a:rPr lang="en-GB" sz="3600" dirty="0">
                <a:solidFill>
                  <a:srgbClr val="7030A0"/>
                </a:solidFill>
              </a:rPr>
              <a:t>Make an appointment via office if necessary</a:t>
            </a:r>
          </a:p>
          <a:p>
            <a:endParaRPr lang="en-GB" sz="3600" dirty="0" smtClean="0">
              <a:solidFill>
                <a:srgbClr val="7030A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91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each classroom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14194"/>
            <a:ext cx="10058400" cy="3295391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7030A0"/>
                </a:solidFill>
              </a:rPr>
              <a:t>Behaviour triangle</a:t>
            </a:r>
          </a:p>
          <a:p>
            <a:r>
              <a:rPr lang="en-GB" sz="3200" dirty="0" smtClean="0">
                <a:solidFill>
                  <a:srgbClr val="7030A0"/>
                </a:solidFill>
              </a:rPr>
              <a:t>Login to TT </a:t>
            </a:r>
            <a:r>
              <a:rPr lang="en-GB" sz="3200" dirty="0" err="1" smtClean="0">
                <a:solidFill>
                  <a:srgbClr val="7030A0"/>
                </a:solidFill>
              </a:rPr>
              <a:t>Rockstars</a:t>
            </a:r>
            <a:endParaRPr lang="en-GB" sz="3200" dirty="0" smtClean="0">
              <a:solidFill>
                <a:srgbClr val="7030A0"/>
              </a:solidFill>
            </a:endParaRPr>
          </a:p>
          <a:p>
            <a:r>
              <a:rPr lang="en-GB" sz="3200" dirty="0" smtClean="0">
                <a:solidFill>
                  <a:srgbClr val="7030A0"/>
                </a:solidFill>
              </a:rPr>
              <a:t>Login to Abacus</a:t>
            </a:r>
          </a:p>
          <a:p>
            <a:r>
              <a:rPr lang="en-GB" sz="3200" dirty="0" smtClean="0">
                <a:solidFill>
                  <a:srgbClr val="7030A0"/>
                </a:solidFill>
              </a:rPr>
              <a:t>Questions</a:t>
            </a:r>
            <a:endParaRPr lang="en-GB" sz="3200" dirty="0" smtClean="0">
              <a:solidFill>
                <a:srgbClr val="7030A0"/>
              </a:solidFill>
            </a:endParaRPr>
          </a:p>
          <a:p>
            <a:r>
              <a:rPr lang="en-GB" sz="3200" dirty="0" smtClean="0">
                <a:solidFill>
                  <a:srgbClr val="7030A0"/>
                </a:solidFill>
              </a:rPr>
              <a:t>Information available on </a:t>
            </a:r>
            <a:r>
              <a:rPr lang="en-GB" sz="3200" dirty="0" smtClean="0">
                <a:solidFill>
                  <a:srgbClr val="7030A0"/>
                </a:solidFill>
              </a:rPr>
              <a:t>website</a:t>
            </a:r>
            <a:endParaRPr lang="en-GB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83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036" y="274263"/>
            <a:ext cx="6005185" cy="1371600"/>
          </a:xfrm>
        </p:spPr>
        <p:txBody>
          <a:bodyPr/>
          <a:lstStyle/>
          <a:p>
            <a:r>
              <a:rPr lang="en-GB" dirty="0" smtClean="0"/>
              <a:t>Overview of Topics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036" y="3978652"/>
            <a:ext cx="3311236" cy="20393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200" dirty="0" smtClean="0">
                <a:solidFill>
                  <a:schemeClr val="tx2"/>
                </a:solidFill>
              </a:rPr>
              <a:t>Autumn Term</a:t>
            </a:r>
          </a:p>
          <a:p>
            <a:pPr marL="0" indent="0">
              <a:buNone/>
            </a:pPr>
            <a:r>
              <a:rPr lang="en-GB" sz="3200" dirty="0" smtClean="0">
                <a:solidFill>
                  <a:srgbClr val="7030A0"/>
                </a:solidFill>
              </a:rPr>
              <a:t>Ancient Egypt</a:t>
            </a:r>
          </a:p>
          <a:p>
            <a:pPr marL="0" indent="0">
              <a:buNone/>
            </a:pPr>
            <a:r>
              <a:rPr lang="en-GB" sz="3200" dirty="0" smtClean="0">
                <a:solidFill>
                  <a:srgbClr val="7030A0"/>
                </a:solidFill>
              </a:rPr>
              <a:t>Materials</a:t>
            </a:r>
          </a:p>
          <a:p>
            <a:pPr marL="0" indent="0">
              <a:buNone/>
            </a:pPr>
            <a:r>
              <a:rPr lang="en-GB" sz="3200" dirty="0" smtClean="0">
                <a:solidFill>
                  <a:srgbClr val="7030A0"/>
                </a:solidFill>
              </a:rPr>
              <a:t>Living Things</a:t>
            </a:r>
          </a:p>
          <a:p>
            <a:pPr marL="0" indent="0">
              <a:buNone/>
            </a:pP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67746" y="1767702"/>
            <a:ext cx="669174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chemeClr val="tx2"/>
                </a:solidFill>
              </a:rPr>
              <a:t>Spring Term</a:t>
            </a:r>
          </a:p>
          <a:p>
            <a:r>
              <a:rPr lang="en-GB" sz="3200" dirty="0" smtClean="0">
                <a:solidFill>
                  <a:srgbClr val="7030A0"/>
                </a:solidFill>
              </a:rPr>
              <a:t>Chelmsford</a:t>
            </a:r>
            <a:r>
              <a:rPr lang="en-GB" sz="3200" dirty="0">
                <a:solidFill>
                  <a:srgbClr val="7030A0"/>
                </a:solidFill>
              </a:rPr>
              <a:t>( birthplace of Radio</a:t>
            </a:r>
            <a:r>
              <a:rPr lang="en-GB" sz="3200" dirty="0" smtClean="0">
                <a:solidFill>
                  <a:srgbClr val="7030A0"/>
                </a:solidFill>
              </a:rPr>
              <a:t>)</a:t>
            </a:r>
          </a:p>
          <a:p>
            <a:r>
              <a:rPr lang="en-GB" sz="3200" dirty="0" smtClean="0">
                <a:solidFill>
                  <a:srgbClr val="7030A0"/>
                </a:solidFill>
              </a:rPr>
              <a:t>Electrical Circuits</a:t>
            </a:r>
          </a:p>
          <a:p>
            <a:r>
              <a:rPr lang="en-GB" sz="3200" dirty="0" smtClean="0">
                <a:solidFill>
                  <a:srgbClr val="7030A0"/>
                </a:solidFill>
              </a:rPr>
              <a:t>Living Things (cont.)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71109" y="4771721"/>
            <a:ext cx="6989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chemeClr val="tx2"/>
                </a:solidFill>
              </a:rPr>
              <a:t>Summer Term</a:t>
            </a:r>
          </a:p>
          <a:p>
            <a:r>
              <a:rPr lang="en-GB" sz="3200" dirty="0" smtClean="0">
                <a:solidFill>
                  <a:srgbClr val="7030A0"/>
                </a:solidFill>
              </a:rPr>
              <a:t>Ancient Greece (Olympic games)</a:t>
            </a:r>
          </a:p>
          <a:p>
            <a:r>
              <a:rPr lang="en-GB" sz="3200" dirty="0" smtClean="0">
                <a:solidFill>
                  <a:srgbClr val="7030A0"/>
                </a:solidFill>
              </a:rPr>
              <a:t>Earth and Space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6" name="AutoShape 2" descr="Image result for marc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865" y="389313"/>
            <a:ext cx="2609524" cy="1752381"/>
          </a:xfrm>
          <a:prstGeom prst="rect">
            <a:avLst/>
          </a:prstGeom>
        </p:spPr>
      </p:pic>
      <p:pic>
        <p:nvPicPr>
          <p:cNvPr id="1030" name="Picture 6" descr="Image result for egypt pyramids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36" y="1717964"/>
            <a:ext cx="2980248" cy="198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olympic games tokyo 2020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441" y="3083610"/>
            <a:ext cx="2189896" cy="218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09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Trips and in-school events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31658"/>
            <a:ext cx="10058400" cy="3931920"/>
          </a:xfrm>
        </p:spPr>
        <p:txBody>
          <a:bodyPr>
            <a:normAutofit lnSpcReduction="10000"/>
          </a:bodyPr>
          <a:lstStyle/>
          <a:p>
            <a:r>
              <a:rPr lang="en-GB" sz="3200" dirty="0" smtClean="0">
                <a:solidFill>
                  <a:srgbClr val="7030A0"/>
                </a:solidFill>
              </a:rPr>
              <a:t>Project days/trips to be confirmed</a:t>
            </a:r>
          </a:p>
          <a:p>
            <a:r>
              <a:rPr lang="en-GB" sz="3200" dirty="0" smtClean="0">
                <a:solidFill>
                  <a:srgbClr val="7030A0"/>
                </a:solidFill>
              </a:rPr>
              <a:t>Road Safety</a:t>
            </a:r>
            <a:endParaRPr lang="en-GB" sz="3200" dirty="0" smtClean="0">
              <a:solidFill>
                <a:srgbClr val="7030A0"/>
              </a:solidFill>
            </a:endParaRPr>
          </a:p>
          <a:p>
            <a:r>
              <a:rPr lang="en-GB" sz="3200" dirty="0" err="1" smtClean="0">
                <a:solidFill>
                  <a:srgbClr val="7030A0"/>
                </a:solidFill>
              </a:rPr>
              <a:t>Mersea</a:t>
            </a:r>
            <a:endParaRPr lang="en-GB" sz="3200" dirty="0" smtClean="0">
              <a:solidFill>
                <a:srgbClr val="7030A0"/>
              </a:solidFill>
            </a:endParaRPr>
          </a:p>
          <a:p>
            <a:r>
              <a:rPr lang="en-GB" sz="3200" dirty="0" smtClean="0">
                <a:solidFill>
                  <a:srgbClr val="7030A0"/>
                </a:solidFill>
              </a:rPr>
              <a:t>Secondary school visits- Sandon, </a:t>
            </a:r>
            <a:r>
              <a:rPr lang="en-GB" sz="3200" dirty="0" err="1" smtClean="0">
                <a:solidFill>
                  <a:srgbClr val="7030A0"/>
                </a:solidFill>
              </a:rPr>
              <a:t>Baddow</a:t>
            </a:r>
            <a:r>
              <a:rPr lang="en-GB" sz="3200" dirty="0" smtClean="0">
                <a:solidFill>
                  <a:srgbClr val="7030A0"/>
                </a:solidFill>
              </a:rPr>
              <a:t>, Boswells and hopefully Beaulieu Park</a:t>
            </a:r>
          </a:p>
          <a:p>
            <a:r>
              <a:rPr lang="en-GB" sz="3200" dirty="0" smtClean="0">
                <a:solidFill>
                  <a:srgbClr val="7030A0"/>
                </a:solidFill>
              </a:rPr>
              <a:t>Cricket coaching</a:t>
            </a:r>
            <a:endParaRPr lang="en-GB" sz="3200" dirty="0" smtClean="0">
              <a:solidFill>
                <a:srgbClr val="7030A0"/>
              </a:solidFill>
            </a:endParaRPr>
          </a:p>
          <a:p>
            <a:r>
              <a:rPr lang="en-GB" sz="3200" dirty="0" smtClean="0">
                <a:solidFill>
                  <a:srgbClr val="7030A0"/>
                </a:solidFill>
              </a:rPr>
              <a:t>Chelmsford’s </a:t>
            </a:r>
            <a:r>
              <a:rPr lang="en-GB" sz="3200" dirty="0" err="1" smtClean="0">
                <a:solidFill>
                  <a:srgbClr val="7030A0"/>
                </a:solidFill>
              </a:rPr>
              <a:t>Gotta</a:t>
            </a:r>
            <a:r>
              <a:rPr lang="en-GB" sz="3200" dirty="0" smtClean="0">
                <a:solidFill>
                  <a:srgbClr val="7030A0"/>
                </a:solidFill>
              </a:rPr>
              <a:t> Dance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82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Behaviour for Learning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774633"/>
            <a:ext cx="10058400" cy="2440305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7030A0"/>
                </a:solidFill>
              </a:rPr>
              <a:t>Triangle</a:t>
            </a:r>
          </a:p>
          <a:p>
            <a:r>
              <a:rPr lang="en-GB" sz="3600" dirty="0" smtClean="0">
                <a:solidFill>
                  <a:srgbClr val="7030A0"/>
                </a:solidFill>
              </a:rPr>
              <a:t>Golden tickets</a:t>
            </a:r>
          </a:p>
          <a:p>
            <a:r>
              <a:rPr lang="en-GB" sz="3600" dirty="0" smtClean="0">
                <a:solidFill>
                  <a:srgbClr val="7030A0"/>
                </a:solidFill>
              </a:rPr>
              <a:t>Secrets of Success</a:t>
            </a:r>
            <a:endParaRPr lang="en-GB" sz="36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7811" y="2014194"/>
            <a:ext cx="3937389" cy="393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3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164" y="143831"/>
            <a:ext cx="10058400" cy="1371600"/>
          </a:xfrm>
        </p:spPr>
        <p:txBody>
          <a:bodyPr/>
          <a:lstStyle/>
          <a:p>
            <a:r>
              <a:rPr lang="en-GB" dirty="0" smtClean="0"/>
              <a:t>Home Learning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5434" r="28368" b="41647"/>
          <a:stretch/>
        </p:blipFill>
        <p:spPr>
          <a:xfrm>
            <a:off x="650875" y="1897693"/>
            <a:ext cx="11364759" cy="351789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338" y="1299538"/>
            <a:ext cx="5371467" cy="52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7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43303"/>
          <a:stretch/>
        </p:blipFill>
        <p:spPr>
          <a:xfrm>
            <a:off x="235526" y="415637"/>
            <a:ext cx="11776365" cy="105294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4" y="1612411"/>
            <a:ext cx="11360728" cy="4469733"/>
          </a:xfrm>
        </p:spPr>
        <p:txBody>
          <a:bodyPr>
            <a:normAutofit fontScale="25000" lnSpcReduction="20000"/>
          </a:bodyPr>
          <a:lstStyle/>
          <a:p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sz="7200" dirty="0" smtClean="0"/>
              <a:t>Our topic </a:t>
            </a:r>
            <a:r>
              <a:rPr lang="en-GB" sz="7200" dirty="0"/>
              <a:t>this term is </a:t>
            </a:r>
            <a:r>
              <a:rPr lang="en-GB" sz="7200" b="1" dirty="0"/>
              <a:t>What was it like to be an</a:t>
            </a:r>
            <a:r>
              <a:rPr lang="en-GB" sz="7200" dirty="0"/>
              <a:t> </a:t>
            </a:r>
            <a:r>
              <a:rPr lang="en-GB" sz="7200" b="1" dirty="0"/>
              <a:t>Ancient Egyptian?</a:t>
            </a:r>
            <a:endParaRPr lang="en-GB" sz="7200" dirty="0"/>
          </a:p>
          <a:p>
            <a:pPr marL="0" indent="0">
              <a:buNone/>
            </a:pPr>
            <a:r>
              <a:rPr lang="en-GB" sz="7200" dirty="0" smtClean="0"/>
              <a:t>This </a:t>
            </a:r>
            <a:r>
              <a:rPr lang="en-GB" sz="7200" dirty="0"/>
              <a:t>half term we will focus on: gods and goddesses; life in Ancient Egypt; slavery; buildings; afterlife; writing (hieroglyphics); clothes and jewellery and art. </a:t>
            </a:r>
            <a:endParaRPr lang="en-GB" sz="7200" dirty="0"/>
          </a:p>
          <a:p>
            <a:pPr marL="0" indent="0">
              <a:buNone/>
            </a:pPr>
            <a:r>
              <a:rPr lang="en-GB" sz="7200" dirty="0" smtClean="0"/>
              <a:t>We </a:t>
            </a:r>
            <a:r>
              <a:rPr lang="en-GB" sz="7200" dirty="0"/>
              <a:t>would like the pupils to complete a half term project focussing on an aspect of Egyptian life such as</a:t>
            </a:r>
            <a:r>
              <a:rPr lang="en-GB" sz="7200" dirty="0" smtClean="0"/>
              <a:t>:</a:t>
            </a:r>
            <a:endParaRPr lang="en-GB" sz="7200" dirty="0"/>
          </a:p>
          <a:p>
            <a:pPr lvl="0"/>
            <a:r>
              <a:rPr lang="en-GB" sz="7200" i="1" dirty="0"/>
              <a:t>Religion</a:t>
            </a:r>
            <a:endParaRPr lang="en-GB" sz="7200" dirty="0"/>
          </a:p>
          <a:p>
            <a:pPr lvl="0"/>
            <a:r>
              <a:rPr lang="en-GB" sz="7200" i="1" dirty="0"/>
              <a:t>Pyramids</a:t>
            </a:r>
            <a:endParaRPr lang="en-GB" sz="7200" dirty="0"/>
          </a:p>
          <a:p>
            <a:pPr lvl="0"/>
            <a:r>
              <a:rPr lang="en-GB" sz="7200" i="1" dirty="0"/>
              <a:t>Stories (</a:t>
            </a:r>
            <a:r>
              <a:rPr lang="en-GB" sz="7200" i="1" dirty="0" err="1"/>
              <a:t>eg</a:t>
            </a:r>
            <a:r>
              <a:rPr lang="en-GB" sz="7200" i="1" dirty="0"/>
              <a:t> Moses and Tutankhamun etc.)</a:t>
            </a:r>
            <a:endParaRPr lang="en-GB" sz="7200" dirty="0"/>
          </a:p>
          <a:p>
            <a:pPr lvl="0"/>
            <a:r>
              <a:rPr lang="en-GB" sz="7200" i="1" dirty="0"/>
              <a:t>Family life</a:t>
            </a:r>
            <a:endParaRPr lang="en-GB" sz="7200" dirty="0"/>
          </a:p>
          <a:p>
            <a:pPr lvl="0"/>
            <a:r>
              <a:rPr lang="en-GB" sz="7200" i="1" dirty="0"/>
              <a:t>Mummification</a:t>
            </a:r>
            <a:endParaRPr lang="en-GB" sz="7200" dirty="0"/>
          </a:p>
          <a:p>
            <a:pPr lvl="0"/>
            <a:r>
              <a:rPr lang="en-GB" sz="7200" i="1" dirty="0"/>
              <a:t>Art</a:t>
            </a:r>
            <a:endParaRPr lang="en-GB" sz="7200" dirty="0"/>
          </a:p>
          <a:p>
            <a:pPr lvl="0"/>
            <a:r>
              <a:rPr lang="en-GB" sz="7200" i="1" dirty="0"/>
              <a:t>Hieroglyphics</a:t>
            </a:r>
            <a:endParaRPr lang="en-GB" sz="7200" dirty="0"/>
          </a:p>
          <a:p>
            <a:pPr marL="0" indent="0">
              <a:buNone/>
            </a:pPr>
            <a:r>
              <a:rPr lang="en-GB" sz="7200" dirty="0" smtClean="0"/>
              <a:t>Children </a:t>
            </a:r>
            <a:r>
              <a:rPr lang="en-GB" sz="7200" dirty="0"/>
              <a:t>can present their research in a variety of ways such as: Power point, diary entries, information text, diagrams, 3D model or any other way they wish.</a:t>
            </a:r>
          </a:p>
          <a:p>
            <a:pPr marL="0" indent="0">
              <a:buNone/>
            </a:pPr>
            <a:r>
              <a:rPr lang="en-GB" sz="7200" dirty="0"/>
              <a:t>The project should be handed in by the Friday of the first week after half term – Friday 8</a:t>
            </a:r>
            <a:r>
              <a:rPr lang="en-GB" sz="7200" baseline="30000" dirty="0"/>
              <a:t>th</a:t>
            </a:r>
            <a:r>
              <a:rPr lang="en-GB" sz="7200" dirty="0"/>
              <a:t> </a:t>
            </a:r>
            <a:r>
              <a:rPr lang="en-GB" sz="7200" dirty="0" smtClean="0"/>
              <a:t>November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1101074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 Books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Books in the school library are sorted into levels which match the Essex Library’s levels. We assess the children‘s reading levels and they can choose a book from the proper level accordingly. A child should be able to self assess their ability to access a book using the 5 Finger Strategy. This could include </a:t>
            </a:r>
            <a:r>
              <a:rPr lang="en-GB" sz="2000" dirty="0" smtClean="0"/>
              <a:t>non-fiction</a:t>
            </a:r>
            <a:r>
              <a:rPr lang="en-GB" sz="2000" dirty="0"/>
              <a:t>. Children should be reading books that they can read confidently without support. </a:t>
            </a:r>
            <a:endParaRPr lang="en-GB" sz="2000" dirty="0" smtClean="0"/>
          </a:p>
          <a:p>
            <a:endParaRPr lang="en-GB" sz="2000" dirty="0"/>
          </a:p>
          <a:p>
            <a:r>
              <a:rPr lang="en-GB" sz="2000" dirty="0"/>
              <a:t>S books contain content suitable for all year groups. S+ books are aimed at Years 5 and 6</a:t>
            </a:r>
            <a:r>
              <a:rPr lang="en-GB" sz="2000" dirty="0" smtClean="0"/>
              <a:t>.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7151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0"/>
            <a:ext cx="10058400" cy="1371600"/>
          </a:xfrm>
        </p:spPr>
        <p:txBody>
          <a:bodyPr/>
          <a:lstStyle/>
          <a:p>
            <a:r>
              <a:rPr lang="en-GB" dirty="0" smtClean="0"/>
              <a:t>Reading Books</a:t>
            </a:r>
            <a:endParaRPr lang="en-GB" dirty="0"/>
          </a:p>
        </p:txBody>
      </p:sp>
      <p:pic>
        <p:nvPicPr>
          <p:cNvPr id="4" name="Picture 2" descr="The 5 Finger Tips for Choose a Book To Read for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21691"/>
            <a:ext cx="4914900" cy="571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650" y="1021691"/>
            <a:ext cx="4791075" cy="564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7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297" y="205105"/>
            <a:ext cx="10058400" cy="1371600"/>
          </a:xfrm>
        </p:spPr>
        <p:txBody>
          <a:bodyPr/>
          <a:lstStyle/>
          <a:p>
            <a:r>
              <a:rPr lang="en-GB" dirty="0" smtClean="0"/>
              <a:t>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697" y="1342299"/>
            <a:ext cx="10515600" cy="4351338"/>
          </a:xfrm>
        </p:spPr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Outdoor PE Wednesday – Games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Indoor – Monday Dance/Gym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PPA Games Thursday 2 out of 3 weeks.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Colchester </a:t>
            </a:r>
            <a:r>
              <a:rPr lang="en-GB" dirty="0" err="1" smtClean="0">
                <a:solidFill>
                  <a:srgbClr val="7030A0"/>
                </a:solidFill>
              </a:rPr>
              <a:t>Utd</a:t>
            </a:r>
            <a:r>
              <a:rPr lang="en-GB" dirty="0" smtClean="0">
                <a:solidFill>
                  <a:srgbClr val="7030A0"/>
                </a:solidFill>
              </a:rPr>
              <a:t> 1 x each 4 weeks – Games afternoon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496" y="3182711"/>
            <a:ext cx="6438900" cy="2190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3589" y="5512526"/>
            <a:ext cx="6792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PE socks to change into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78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508</TotalTime>
  <Words>288</Words>
  <Application>Microsoft Office PowerPoint</Application>
  <PresentationFormat>Widescreen</PresentationFormat>
  <Paragraphs>85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Garamond</vt:lpstr>
      <vt:lpstr>Savon</vt:lpstr>
      <vt:lpstr>Parent Information Meeting</vt:lpstr>
      <vt:lpstr>Overview of Topics</vt:lpstr>
      <vt:lpstr>Trips and in-school events</vt:lpstr>
      <vt:lpstr>Behaviour for Learning</vt:lpstr>
      <vt:lpstr>Home Learning</vt:lpstr>
      <vt:lpstr>PowerPoint Presentation</vt:lpstr>
      <vt:lpstr>Reading Books</vt:lpstr>
      <vt:lpstr>Reading Books</vt:lpstr>
      <vt:lpstr>PE</vt:lpstr>
      <vt:lpstr>PowerPoint Presentation</vt:lpstr>
      <vt:lpstr>How to keep in touch</vt:lpstr>
      <vt:lpstr>In each classroom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 Information Meeting</dc:title>
  <dc:creator>head</dc:creator>
  <cp:lastModifiedBy>ecavanagh</cp:lastModifiedBy>
  <cp:revision>38</cp:revision>
  <dcterms:created xsi:type="dcterms:W3CDTF">2018-10-08T15:27:14Z</dcterms:created>
  <dcterms:modified xsi:type="dcterms:W3CDTF">2019-09-18T17:48:41Z</dcterms:modified>
</cp:coreProperties>
</file>