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1" r:id="rId2"/>
    <p:sldId id="256" r:id="rId3"/>
    <p:sldId id="257" r:id="rId4"/>
    <p:sldId id="264" r:id="rId5"/>
    <p:sldId id="265" r:id="rId6"/>
    <p:sldId id="270" r:id="rId7"/>
    <p:sldId id="263" r:id="rId8"/>
    <p:sldId id="258" r:id="rId9"/>
    <p:sldId id="266" r:id="rId10"/>
    <p:sldId id="260" r:id="rId11"/>
    <p:sldId id="274" r:id="rId12"/>
    <p:sldId id="273" r:id="rId13"/>
    <p:sldId id="268" r:id="rId14"/>
    <p:sldId id="269" r:id="rId15"/>
    <p:sldId id="272" r:id="rId16"/>
    <p:sldId id="275" r:id="rId17"/>
    <p:sldId id="276" r:id="rId18"/>
    <p:sldId id="290" r:id="rId19"/>
    <p:sldId id="278" r:id="rId20"/>
    <p:sldId id="277" r:id="rId21"/>
    <p:sldId id="279" r:id="rId22"/>
    <p:sldId id="291" r:id="rId23"/>
    <p:sldId id="285" r:id="rId24"/>
    <p:sldId id="287" r:id="rId25"/>
    <p:sldId id="288" r:id="rId26"/>
    <p:sldId id="28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>
        <p:scale>
          <a:sx n="66" d="100"/>
          <a:sy n="66" d="100"/>
        </p:scale>
        <p:origin x="-1308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9FEF6-A8E8-4CE1-B5EC-C713BE9D7A6E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28C98-C8B3-4164-A956-A70DA1B8B9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4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28C98-C8B3-4164-A956-A70DA1B8B9C4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5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08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13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98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60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70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94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69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54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54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20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42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2F96C-8006-4B86-A68F-6C2EBC4DB6EA}" type="datetimeFigureOut">
              <a:rPr lang="en-GB" smtClean="0"/>
              <a:t>03/03/2016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AE01-5F3F-4AEB-A796-1583C95776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0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ivelearnprimary.co.uk/resources#quick_search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ideas.co.uk/maths/mathswithpercyparker.htm" TargetMode="External"/><Relationship Id="rId2" Type="http://schemas.openxmlformats.org/officeDocument/2006/relationships/hyperlink" Target="http://www.multiplication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opmarks.co.uk/flash.aspx?f=speedchallenge" TargetMode="External"/><Relationship Id="rId5" Type="http://schemas.openxmlformats.org/officeDocument/2006/relationships/hyperlink" Target="http://mathematicsgames.wordpress.com/tables/" TargetMode="External"/><Relationship Id="rId4" Type="http://schemas.openxmlformats.org/officeDocument/2006/relationships/hyperlink" Target="http://www.learn-timestable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um.org/Software/SW/Starter_of_the_day/" TargetMode="External"/><Relationship Id="rId2" Type="http://schemas.openxmlformats.org/officeDocument/2006/relationships/hyperlink" Target="http://www.bbc.co.uk/education/subjects/z826n3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athszone.co.uk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Calculation Workshop for  Parents</a:t>
            </a:r>
          </a:p>
          <a:p>
            <a:pPr algn="ctr"/>
            <a:endParaRPr lang="en-GB" sz="4800" b="1" dirty="0" smtClean="0"/>
          </a:p>
          <a:p>
            <a:pPr algn="ctr"/>
            <a:endParaRPr lang="en-GB" sz="4800" b="1" dirty="0"/>
          </a:p>
          <a:p>
            <a:pPr algn="ctr"/>
            <a:r>
              <a:rPr lang="en-GB" sz="4800" b="1" dirty="0" smtClean="0"/>
              <a:t>Barnes Farm Junior School</a:t>
            </a:r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7205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Subtraction </a:t>
            </a:r>
            <a:r>
              <a:rPr lang="en-GB" sz="4800" b="1" dirty="0" smtClean="0"/>
              <a:t> - Column </a:t>
            </a:r>
            <a:r>
              <a:rPr lang="en-GB" sz="4800" b="1" dirty="0"/>
              <a:t>Method </a:t>
            </a:r>
            <a:r>
              <a:rPr lang="en-GB" sz="4800" b="1" dirty="0" smtClean="0"/>
              <a:t>(Decomposition):</a:t>
            </a:r>
          </a:p>
          <a:p>
            <a:endParaRPr lang="en-GB" sz="3200" dirty="0"/>
          </a:p>
          <a:p>
            <a:r>
              <a:rPr lang="en-GB" sz="2800" dirty="0" smtClean="0"/>
              <a:t>Borrowing a hundred not one!</a:t>
            </a:r>
            <a:endParaRPr lang="en-GB" sz="2800" dirty="0"/>
          </a:p>
          <a:p>
            <a:endParaRPr lang="en-GB" sz="3200" dirty="0" smtClean="0"/>
          </a:p>
          <a:p>
            <a:endParaRPr lang="en-GB" sz="3200" dirty="0"/>
          </a:p>
        </p:txBody>
      </p:sp>
      <p:pic>
        <p:nvPicPr>
          <p:cNvPr id="1026" name="Picture 2" descr="https://upload.wikimedia.org/wikipedia/commons/thumb/e/e6/Vertical_subtraction_example.svg/2000px-Vertical_subtraction_exampl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80928"/>
            <a:ext cx="1758293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7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20688"/>
            <a:ext cx="41404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Now it’s your turn!</a:t>
            </a:r>
          </a:p>
          <a:p>
            <a:r>
              <a:rPr lang="en-GB" sz="2800" dirty="0"/>
              <a:t>Liam spends £14 altogether </a:t>
            </a:r>
            <a:r>
              <a:rPr lang="en-GB" sz="2800" dirty="0" smtClean="0"/>
              <a:t>on the </a:t>
            </a:r>
            <a:r>
              <a:rPr lang="en-GB" sz="2800" dirty="0"/>
              <a:t>Big Wheel and </a:t>
            </a:r>
            <a:r>
              <a:rPr lang="en-GB" sz="2800" dirty="0" smtClean="0"/>
              <a:t>the Rollercoaster</a:t>
            </a:r>
            <a:r>
              <a:rPr lang="en-GB" sz="2800" dirty="0"/>
              <a:t>.</a:t>
            </a:r>
          </a:p>
          <a:p>
            <a:r>
              <a:rPr lang="en-GB" sz="2800" dirty="0"/>
              <a:t>He goes on the Big </a:t>
            </a:r>
            <a:r>
              <a:rPr lang="en-GB" sz="2800" dirty="0" smtClean="0"/>
              <a:t>Wheel twice</a:t>
            </a:r>
            <a:r>
              <a:rPr lang="en-GB" sz="2800" dirty="0"/>
              <a:t>.</a:t>
            </a:r>
          </a:p>
          <a:p>
            <a:r>
              <a:rPr lang="en-GB" sz="2800" dirty="0"/>
              <a:t>How many times does he go </a:t>
            </a:r>
            <a:r>
              <a:rPr lang="en-GB" sz="2800" dirty="0" smtClean="0"/>
              <a:t>on the </a:t>
            </a:r>
            <a:r>
              <a:rPr lang="en-GB" sz="2800" dirty="0"/>
              <a:t>Rollercoaster</a:t>
            </a:r>
            <a:r>
              <a:rPr lang="en-GB" sz="2800" dirty="0" smtClean="0"/>
              <a:t>?</a:t>
            </a:r>
          </a:p>
          <a:p>
            <a:endParaRPr lang="en-GB" sz="3600" dirty="0"/>
          </a:p>
          <a:p>
            <a:endParaRPr lang="en-GB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3910042" cy="448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9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556792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Dev and Joe each buy a book.</a:t>
            </a:r>
          </a:p>
          <a:p>
            <a:r>
              <a:rPr lang="en-GB" sz="3200" dirty="0"/>
              <a:t>Dev pays with a £5 note and gets £1.05 </a:t>
            </a:r>
            <a:r>
              <a:rPr lang="en-GB" sz="3200" dirty="0" smtClean="0"/>
              <a:t>change</a:t>
            </a:r>
            <a:r>
              <a:rPr lang="en-GB" sz="3200" dirty="0"/>
              <a:t>.</a:t>
            </a:r>
          </a:p>
          <a:p>
            <a:r>
              <a:rPr lang="en-GB" sz="3200" dirty="0"/>
              <a:t>Joe’s book costs £7</a:t>
            </a:r>
          </a:p>
          <a:p>
            <a:r>
              <a:rPr lang="en-GB" sz="3200" dirty="0"/>
              <a:t>How much </a:t>
            </a:r>
            <a:r>
              <a:rPr lang="en-GB" sz="3200" b="1" dirty="0"/>
              <a:t>more </a:t>
            </a:r>
            <a:r>
              <a:rPr lang="en-GB" sz="3200" dirty="0"/>
              <a:t>does Joe’s book cost than Dev’s book?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548680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Now it’s your </a:t>
            </a:r>
            <a:r>
              <a:rPr lang="en-GB" sz="4800" b="1" dirty="0" smtClean="0"/>
              <a:t>turn!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438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59045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Multiplication </a:t>
            </a:r>
            <a:r>
              <a:rPr lang="en-GB" sz="4800" b="1" dirty="0" smtClean="0"/>
              <a:t>– Partitioning:</a:t>
            </a:r>
          </a:p>
          <a:p>
            <a:endParaRPr lang="en-GB" sz="3200" dirty="0"/>
          </a:p>
          <a:p>
            <a:r>
              <a:rPr lang="en-GB" sz="3200" dirty="0"/>
              <a:t>4 3 X 6 = 4 0 x </a:t>
            </a:r>
            <a:r>
              <a:rPr lang="en-GB" sz="3200" dirty="0" smtClean="0"/>
              <a:t>6  = 240</a:t>
            </a:r>
            <a:endParaRPr lang="en-GB" sz="3200" dirty="0"/>
          </a:p>
          <a:p>
            <a:r>
              <a:rPr lang="en-GB" sz="3200" dirty="0" smtClean="0"/>
              <a:t>3 </a:t>
            </a:r>
            <a:r>
              <a:rPr lang="en-GB" sz="3200" dirty="0"/>
              <a:t>x 6 </a:t>
            </a:r>
            <a:r>
              <a:rPr lang="en-GB" sz="3200" dirty="0" smtClean="0"/>
              <a:t>                     = </a:t>
            </a:r>
            <a:r>
              <a:rPr lang="en-GB" sz="3200" u="sng" dirty="0"/>
              <a:t>1 8 +</a:t>
            </a:r>
          </a:p>
          <a:p>
            <a:r>
              <a:rPr lang="en-GB" sz="3200" dirty="0" smtClean="0"/>
              <a:t>                                 2 </a:t>
            </a:r>
            <a:r>
              <a:rPr lang="en-GB" sz="3200" dirty="0"/>
              <a:t>5 8</a:t>
            </a:r>
          </a:p>
          <a:p>
            <a:r>
              <a:rPr lang="en-GB" sz="3200" dirty="0"/>
              <a:t>Once again Place Value is essential</a:t>
            </a:r>
          </a:p>
          <a:p>
            <a:r>
              <a:rPr lang="en-GB" sz="3200" dirty="0"/>
              <a:t>so children can understand why 40 x</a:t>
            </a:r>
          </a:p>
          <a:p>
            <a:r>
              <a:rPr lang="en-GB" sz="3200" dirty="0"/>
              <a:t>6 = (4 x 6) x10</a:t>
            </a:r>
          </a:p>
          <a:p>
            <a:r>
              <a:rPr lang="en-GB" sz="3200" dirty="0"/>
              <a:t>Children learn to multiply the</a:t>
            </a:r>
          </a:p>
          <a:p>
            <a:r>
              <a:rPr lang="en-GB" sz="3200" dirty="0"/>
              <a:t>tens first and then the units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1986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9512" y="332656"/>
            <a:ext cx="835292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Multiplication </a:t>
            </a:r>
            <a:r>
              <a:rPr lang="en-GB" sz="4800" b="1" dirty="0" smtClean="0"/>
              <a:t>–Grid </a:t>
            </a:r>
            <a:r>
              <a:rPr lang="en-GB" sz="4800" b="1" dirty="0"/>
              <a:t>Method</a:t>
            </a:r>
            <a:r>
              <a:rPr lang="en-GB" sz="4800" b="1" dirty="0" smtClean="0"/>
              <a:t>:</a:t>
            </a:r>
          </a:p>
          <a:p>
            <a:endParaRPr lang="en-GB" sz="2800" dirty="0"/>
          </a:p>
          <a:p>
            <a:endParaRPr lang="en-GB" sz="4000" dirty="0"/>
          </a:p>
        </p:txBody>
      </p:sp>
      <p:pic>
        <p:nvPicPr>
          <p:cNvPr id="3076" name="Picture 4" descr="http://www.mumsnet.com/system/1/assets/files/000/006/989/6989/1cb0b3765/original/328x264xgrid-method-explained-3.jpg.pagespeed.ic.I11fkIJR6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4528356" cy="36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9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ad1.whstatic.com/images/thumb/e/e3/Do-Long-Multiplication-Step-8-Version-2.jpg/aid41906-728px-Do-Long-Multiplication-Step-8-Versio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430144" cy="482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332656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Long Multiplication – Formal Method</a:t>
            </a:r>
          </a:p>
          <a:p>
            <a:endParaRPr lang="en-GB" sz="2400" b="1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987824" y="5445224"/>
            <a:ext cx="3096344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87824" y="5661248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</a:t>
            </a:r>
            <a:r>
              <a:rPr lang="en-GB" sz="4000" b="1" dirty="0" smtClean="0"/>
              <a:t>2   4   1   9  2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250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836712"/>
            <a:ext cx="59766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Now it’s your turn</a:t>
            </a:r>
            <a:r>
              <a:rPr lang="en-GB" sz="4800" b="1" dirty="0" smtClean="0"/>
              <a:t>!</a:t>
            </a:r>
          </a:p>
          <a:p>
            <a:endParaRPr lang="en-GB" sz="3600" b="1" u="sng" dirty="0"/>
          </a:p>
          <a:p>
            <a:pPr marL="742950" indent="-742950">
              <a:buAutoNum type="arabicPeriod"/>
            </a:pPr>
            <a:r>
              <a:rPr lang="en-GB" sz="3600" dirty="0" smtClean="0"/>
              <a:t>Calculate </a:t>
            </a:r>
            <a:r>
              <a:rPr lang="en-GB" sz="3600" b="1" dirty="0" smtClean="0"/>
              <a:t>602 </a:t>
            </a:r>
            <a:r>
              <a:rPr lang="en-GB" sz="3600" b="1" dirty="0"/>
              <a:t>× </a:t>
            </a:r>
            <a:r>
              <a:rPr lang="en-GB" sz="3600" b="1" dirty="0" smtClean="0"/>
              <a:t>57</a:t>
            </a:r>
          </a:p>
          <a:p>
            <a:endParaRPr lang="en-GB" sz="3600" b="1" dirty="0"/>
          </a:p>
          <a:p>
            <a:r>
              <a:rPr lang="en-GB" sz="3600" dirty="0"/>
              <a:t>2. Calculate </a:t>
            </a:r>
            <a:r>
              <a:rPr lang="en-GB" sz="3600" b="1" dirty="0"/>
              <a:t>143 × </a:t>
            </a:r>
            <a:r>
              <a:rPr lang="en-GB" sz="3600" b="1" dirty="0" smtClean="0"/>
              <a:t>37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251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6"/>
            <a:ext cx="75608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/>
              <a:t>Short </a:t>
            </a:r>
            <a:r>
              <a:rPr lang="en-GB" sz="4800" b="1" dirty="0"/>
              <a:t>Division </a:t>
            </a:r>
            <a:r>
              <a:rPr lang="en-GB" sz="4800" b="1" dirty="0" smtClean="0"/>
              <a:t>:</a:t>
            </a:r>
            <a:endParaRPr lang="en-GB" sz="4800" b="1" dirty="0"/>
          </a:p>
          <a:p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81 </a:t>
            </a:r>
            <a:r>
              <a:rPr lang="en-GB" sz="3200" dirty="0"/>
              <a:t>÷ 3 </a:t>
            </a:r>
            <a:r>
              <a:rPr lang="en-GB" sz="3200" dirty="0" smtClean="0"/>
              <a:t>=</a:t>
            </a:r>
          </a:p>
          <a:p>
            <a:endParaRPr lang="en-GB" sz="3200" dirty="0" smtClean="0"/>
          </a:p>
          <a:p>
            <a:r>
              <a:rPr lang="en-GB" sz="3200" dirty="0" smtClean="0"/>
              <a:t>   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  </a:t>
            </a:r>
          </a:p>
          <a:p>
            <a:r>
              <a:rPr lang="en-GB" sz="3200" dirty="0" smtClean="0"/>
              <a:t>     2  7</a:t>
            </a:r>
          </a:p>
          <a:p>
            <a:r>
              <a:rPr lang="en-GB" sz="3200" dirty="0" smtClean="0"/>
              <a:t>3 </a:t>
            </a:r>
            <a:r>
              <a:rPr lang="en-GB" sz="3200" dirty="0"/>
              <a:t>8 </a:t>
            </a:r>
            <a:r>
              <a:rPr lang="en-GB" sz="3200" dirty="0" smtClean="0"/>
              <a:t> 1</a:t>
            </a:r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99592" y="4581128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99592" y="4581376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43608" y="448451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Long Division:</a:t>
            </a:r>
          </a:p>
          <a:p>
            <a:endParaRPr lang="en-GB" sz="4800" b="1" dirty="0"/>
          </a:p>
          <a:p>
            <a:r>
              <a:rPr lang="en-GB" sz="4800" b="1" dirty="0">
                <a:hlinkClick r:id="rId2"/>
              </a:rPr>
              <a:t>https://</a:t>
            </a:r>
            <a:r>
              <a:rPr lang="en-GB" sz="4800" b="1" dirty="0" smtClean="0">
                <a:hlinkClick r:id="rId2"/>
              </a:rPr>
              <a:t>www.activelearnprimary.co.uk/resources#quick_search</a:t>
            </a:r>
            <a:endParaRPr lang="en-GB" sz="4800" b="1" dirty="0" smtClean="0"/>
          </a:p>
          <a:p>
            <a:endParaRPr lang="en-GB" sz="4800" b="1" dirty="0"/>
          </a:p>
          <a:p>
            <a:r>
              <a:rPr lang="en-GB" sz="4800" b="1" dirty="0" smtClean="0"/>
              <a:t>6.17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1869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42484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Long Division</a:t>
            </a:r>
          </a:p>
          <a:p>
            <a:r>
              <a:rPr lang="en-GB" sz="4800" b="1" dirty="0" smtClean="0"/>
              <a:t>         </a:t>
            </a:r>
            <a:r>
              <a:rPr lang="en-GB" sz="4000" b="1" dirty="0" smtClean="0"/>
              <a:t>200 +</a:t>
            </a:r>
            <a:r>
              <a:rPr lang="en-GB" sz="4800" b="1" dirty="0" smtClean="0"/>
              <a:t> </a:t>
            </a:r>
            <a:r>
              <a:rPr lang="en-GB" sz="4000" b="1" dirty="0" smtClean="0"/>
              <a:t>30 + 3</a:t>
            </a:r>
            <a:endParaRPr lang="en-GB" sz="4000" b="1" dirty="0"/>
          </a:p>
          <a:p>
            <a:r>
              <a:rPr lang="en-GB" sz="4800" b="1" dirty="0" smtClean="0"/>
              <a:t>    </a:t>
            </a:r>
            <a:r>
              <a:rPr lang="en-GB" sz="4000" b="1" dirty="0" smtClean="0"/>
              <a:t>24</a:t>
            </a:r>
            <a:r>
              <a:rPr lang="en-GB" sz="4800" b="1" dirty="0" smtClean="0"/>
              <a:t>   </a:t>
            </a:r>
            <a:r>
              <a:rPr lang="en-GB" sz="4000" b="1" dirty="0" smtClean="0"/>
              <a:t>5600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     </a:t>
            </a:r>
            <a:r>
              <a:rPr lang="en-GB" sz="4000" b="1" u="sng" dirty="0" smtClean="0"/>
              <a:t>4800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       800  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       </a:t>
            </a:r>
            <a:r>
              <a:rPr lang="en-GB" sz="4000" b="1" u="sng" dirty="0" smtClean="0"/>
              <a:t>720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          80</a:t>
            </a:r>
            <a:endParaRPr lang="en-GB" sz="4000" b="1" dirty="0"/>
          </a:p>
          <a:p>
            <a:r>
              <a:rPr lang="en-GB" sz="4000" b="1" dirty="0" smtClean="0"/>
              <a:t>                  </a:t>
            </a:r>
            <a:r>
              <a:rPr lang="en-GB" sz="4000" b="1" u="sng" dirty="0" smtClean="0"/>
              <a:t>72</a:t>
            </a:r>
          </a:p>
          <a:p>
            <a:r>
              <a:rPr lang="en-GB" sz="4000" b="1" dirty="0"/>
              <a:t> </a:t>
            </a:r>
            <a:r>
              <a:rPr lang="en-GB" sz="4000" b="1" dirty="0" smtClean="0"/>
              <a:t>                    8</a:t>
            </a:r>
            <a:endParaRPr lang="en-GB" sz="4800" b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619672" y="2287181"/>
            <a:ext cx="0" cy="5966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19672" y="2287181"/>
            <a:ext cx="21602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836712"/>
            <a:ext cx="374441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1 x 24 = </a:t>
            </a:r>
            <a:r>
              <a:rPr lang="en-GB" sz="4000" b="1" dirty="0" smtClean="0"/>
              <a:t>24                                       </a:t>
            </a:r>
            <a:r>
              <a:rPr lang="en-GB" sz="4000" b="1" dirty="0"/>
              <a:t>2 x 24 = </a:t>
            </a:r>
            <a:r>
              <a:rPr lang="en-GB" sz="4000" b="1" dirty="0" smtClean="0"/>
              <a:t>48                                       </a:t>
            </a:r>
            <a:r>
              <a:rPr lang="en-GB" sz="4000" b="1" dirty="0"/>
              <a:t>3 x 24 = </a:t>
            </a:r>
            <a:r>
              <a:rPr lang="en-GB" sz="4000" b="1" dirty="0" smtClean="0"/>
              <a:t>72                                       </a:t>
            </a:r>
            <a:r>
              <a:rPr lang="en-GB" sz="4000" b="1" dirty="0"/>
              <a:t>4 x 24 = </a:t>
            </a:r>
            <a:r>
              <a:rPr lang="en-GB" sz="4000" b="1" dirty="0" smtClean="0"/>
              <a:t>96                                       </a:t>
            </a:r>
            <a:r>
              <a:rPr lang="en-GB" sz="4000" b="1" dirty="0"/>
              <a:t>5 x 24 = 120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4509120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Answer = </a:t>
            </a:r>
          </a:p>
          <a:p>
            <a:pPr marL="742950" indent="-742950">
              <a:buAutoNum type="arabicPlain" startAt="233"/>
            </a:pPr>
            <a:r>
              <a:rPr lang="en-GB" sz="4000" b="1" dirty="0" smtClean="0"/>
              <a:t> </a:t>
            </a:r>
            <a:r>
              <a:rPr lang="en-GB" sz="2000" b="1" u="sng" dirty="0"/>
              <a:t>1</a:t>
            </a:r>
          </a:p>
          <a:p>
            <a:r>
              <a:rPr lang="en-GB" sz="2000" b="1" dirty="0"/>
              <a:t>                3</a:t>
            </a:r>
          </a:p>
        </p:txBody>
      </p:sp>
    </p:spTree>
    <p:extLst>
      <p:ext uri="{BB962C8B-B14F-4D97-AF65-F5344CB8AC3E}">
        <p14:creationId xmlns:p14="http://schemas.microsoft.com/office/powerpoint/2010/main" val="8233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20688"/>
            <a:ext cx="5112568" cy="576064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>
                <a:latin typeface="Arial-BoldMT"/>
              </a:rPr>
              <a:t/>
            </a:r>
            <a:br>
              <a:rPr lang="en-GB" sz="4800" b="1" dirty="0" smtClean="0">
                <a:latin typeface="Arial-BoldMT"/>
              </a:rPr>
            </a:br>
            <a:r>
              <a:rPr lang="en-GB" sz="5300" b="1" dirty="0">
                <a:latin typeface="+mn-lt"/>
              </a:rPr>
              <a:t>Contents</a:t>
            </a:r>
            <a:br>
              <a:rPr lang="en-GB" sz="5300" b="1" dirty="0">
                <a:latin typeface="+mn-lt"/>
              </a:rPr>
            </a:br>
            <a:endParaRPr lang="en-GB" sz="53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556792"/>
            <a:ext cx="83529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- </a:t>
            </a:r>
            <a:r>
              <a:rPr lang="en-GB" sz="2400" dirty="0" smtClean="0"/>
              <a:t>The </a:t>
            </a:r>
            <a:r>
              <a:rPr lang="en-GB" sz="2400" dirty="0"/>
              <a:t>New Curriculum – what’s new in Key Stage </a:t>
            </a:r>
            <a:r>
              <a:rPr lang="en-GB" sz="2400" dirty="0" smtClean="0"/>
              <a:t>2</a:t>
            </a:r>
          </a:p>
          <a:p>
            <a:endParaRPr lang="en-GB" sz="2400" dirty="0"/>
          </a:p>
          <a:p>
            <a:r>
              <a:rPr lang="en-GB" sz="2400" dirty="0"/>
              <a:t>- The 4 operations – including methods used and</a:t>
            </a:r>
          </a:p>
          <a:p>
            <a:r>
              <a:rPr lang="en-GB" sz="2400" dirty="0" smtClean="0"/>
              <a:t>Progression</a:t>
            </a:r>
          </a:p>
          <a:p>
            <a:endParaRPr lang="en-GB" sz="2400" dirty="0" smtClean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Fractions</a:t>
            </a:r>
          </a:p>
          <a:p>
            <a:pPr marL="285750" indent="-285750">
              <a:buFontTx/>
              <a:buChar char="-"/>
            </a:pPr>
            <a:endParaRPr lang="en-GB" sz="2400" dirty="0" smtClean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Times tables</a:t>
            </a:r>
          </a:p>
          <a:p>
            <a:pPr marL="285750" indent="-285750">
              <a:buFontTx/>
              <a:buChar char="-"/>
            </a:pPr>
            <a:endParaRPr lang="en-GB" sz="2400" dirty="0" smtClean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How </a:t>
            </a:r>
            <a:r>
              <a:rPr lang="en-GB" sz="2400" dirty="0"/>
              <a:t>you can help at </a:t>
            </a:r>
            <a:r>
              <a:rPr lang="en-GB" sz="2400" dirty="0" smtClean="0"/>
              <a:t>home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r>
              <a:rPr lang="en-GB" sz="2400" dirty="0" smtClean="0"/>
              <a:t>- </a:t>
            </a:r>
            <a:r>
              <a:rPr lang="en-GB" sz="2400" dirty="0"/>
              <a:t>Online </a:t>
            </a:r>
            <a:r>
              <a:rPr lang="en-GB" sz="2400" dirty="0" smtClean="0"/>
              <a:t>resources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231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24744"/>
            <a:ext cx="66064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/>
              <a:t>Now its your turn!</a:t>
            </a:r>
          </a:p>
          <a:p>
            <a:endParaRPr lang="en-GB" sz="3200" dirty="0" smtClean="0"/>
          </a:p>
          <a:p>
            <a:pPr marL="514350" indent="-514350">
              <a:buAutoNum type="arabicPeriod"/>
            </a:pPr>
            <a:r>
              <a:rPr lang="en-GB" sz="3200" dirty="0" smtClean="0"/>
              <a:t>Calculate </a:t>
            </a:r>
            <a:r>
              <a:rPr lang="en-GB" sz="3200" b="1" dirty="0"/>
              <a:t>816 ÷ </a:t>
            </a:r>
            <a:r>
              <a:rPr lang="en-GB" sz="3200" b="1" dirty="0" smtClean="0"/>
              <a:t>24</a:t>
            </a:r>
          </a:p>
          <a:p>
            <a:endParaRPr lang="en-GB" sz="3200" b="1" dirty="0"/>
          </a:p>
          <a:p>
            <a:r>
              <a:rPr lang="en-GB" sz="3200" dirty="0"/>
              <a:t>2. A school buys some yo-yos as prizes.</a:t>
            </a:r>
          </a:p>
          <a:p>
            <a:r>
              <a:rPr lang="en-GB" sz="3200" dirty="0"/>
              <a:t>The yo-yos cost £4.25 each.</a:t>
            </a:r>
          </a:p>
          <a:p>
            <a:r>
              <a:rPr lang="en-GB" sz="3200" dirty="0"/>
              <a:t>The school has </a:t>
            </a:r>
            <a:r>
              <a:rPr lang="en-GB" sz="3200" b="1" dirty="0"/>
              <a:t>£40 </a:t>
            </a:r>
            <a:r>
              <a:rPr lang="en-GB" sz="3200" dirty="0"/>
              <a:t>to spend on prizes.</a:t>
            </a:r>
          </a:p>
          <a:p>
            <a:r>
              <a:rPr lang="en-GB" sz="3200" dirty="0"/>
              <a:t>They buy as many yo-yos as they can.</a:t>
            </a:r>
          </a:p>
          <a:p>
            <a:r>
              <a:rPr lang="en-GB" sz="3200" dirty="0"/>
              <a:t>How much money is left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961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1118" y="404664"/>
            <a:ext cx="837337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Mental </a:t>
            </a:r>
            <a:r>
              <a:rPr lang="en-GB" sz="4800" b="1" dirty="0" smtClean="0"/>
              <a:t>Maths</a:t>
            </a:r>
            <a:endParaRPr lang="en-GB" sz="4800" b="1" dirty="0"/>
          </a:p>
          <a:p>
            <a:r>
              <a:rPr lang="en-GB" sz="3200" dirty="0"/>
              <a:t>It is essential children have secure knowledge and </a:t>
            </a:r>
            <a:r>
              <a:rPr lang="en-GB" sz="3200" dirty="0" smtClean="0"/>
              <a:t>recall of </a:t>
            </a:r>
            <a:r>
              <a:rPr lang="en-GB" sz="3200" dirty="0"/>
              <a:t>mental facts including</a:t>
            </a:r>
            <a:r>
              <a:rPr lang="en-GB" sz="3200" dirty="0" smtClean="0"/>
              <a:t>:</a:t>
            </a:r>
          </a:p>
          <a:p>
            <a:endParaRPr lang="en-GB" sz="3200" dirty="0"/>
          </a:p>
          <a:p>
            <a:r>
              <a:rPr lang="en-GB" sz="3200" dirty="0"/>
              <a:t>- Place Value including decimals</a:t>
            </a:r>
          </a:p>
          <a:p>
            <a:r>
              <a:rPr lang="en-GB" sz="3200" dirty="0"/>
              <a:t>- Number </a:t>
            </a:r>
            <a:r>
              <a:rPr lang="en-GB" sz="3200" dirty="0" smtClean="0"/>
              <a:t>bonds to 10, 20, 100 and beyond</a:t>
            </a:r>
            <a:endParaRPr lang="en-GB" sz="3200" dirty="0"/>
          </a:p>
          <a:p>
            <a:r>
              <a:rPr lang="en-GB" sz="3200" dirty="0"/>
              <a:t>- Times tables from 0 to </a:t>
            </a:r>
            <a:r>
              <a:rPr lang="en-GB" sz="3200" dirty="0" smtClean="0"/>
              <a:t>12 with corresponding </a:t>
            </a:r>
            <a:r>
              <a:rPr lang="en-GB" sz="3200" dirty="0"/>
              <a:t>division facts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 - multiply and divide  by lots of 10</a:t>
            </a:r>
          </a:p>
          <a:p>
            <a:pPr marL="457200" indent="-457200">
              <a:buFontTx/>
              <a:buChar char="-"/>
            </a:pPr>
            <a:r>
              <a:rPr lang="en-GB" sz="3200" dirty="0" smtClean="0"/>
              <a:t>Multiply by 5 mentally (multiply by 10 and halve)</a:t>
            </a:r>
          </a:p>
          <a:p>
            <a:pPr marL="457200" indent="-457200">
              <a:buFontTx/>
              <a:buChar char="-"/>
            </a:pPr>
            <a:r>
              <a:rPr lang="en-GB" sz="3200" dirty="0" smtClean="0"/>
              <a:t>Multiply and divide by 4 and 8.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251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56895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Fractions:</a:t>
            </a:r>
          </a:p>
          <a:p>
            <a:endParaRPr lang="en-GB" sz="2800" b="1" dirty="0"/>
          </a:p>
          <a:p>
            <a:r>
              <a:rPr lang="en-GB" sz="2800" dirty="0"/>
              <a:t>It is important children understand that a fraction is part of a whole</a:t>
            </a:r>
            <a:r>
              <a:rPr lang="en-GB" sz="2800" dirty="0" smtClean="0"/>
              <a:t>. We begin with pictorial representations of fractions and then move on to understanding equivalent fractions.</a:t>
            </a:r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dirty="0" smtClean="0"/>
              <a:t>Abacus  QM6.8.4</a:t>
            </a:r>
            <a:endParaRPr lang="en-GB" dirty="0"/>
          </a:p>
          <a:p>
            <a:endParaRPr lang="en-GB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03551"/>
            <a:ext cx="5688632" cy="24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3603551"/>
            <a:ext cx="5688632" cy="55399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0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926" y="3645024"/>
            <a:ext cx="455313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Adding Fractions</a:t>
            </a:r>
          </a:p>
          <a:p>
            <a:endParaRPr lang="en-GB" sz="2800" b="1" dirty="0" smtClean="0"/>
          </a:p>
          <a:p>
            <a:r>
              <a:rPr lang="en-GB" sz="2800" dirty="0" smtClean="0"/>
              <a:t>  </a:t>
            </a:r>
            <a:r>
              <a:rPr lang="en-GB" sz="2800" u="sng" dirty="0" smtClean="0"/>
              <a:t>1</a:t>
            </a:r>
            <a:r>
              <a:rPr lang="en-GB" sz="2800" dirty="0" smtClean="0"/>
              <a:t>   +    </a:t>
            </a:r>
            <a:r>
              <a:rPr lang="en-GB" sz="2800" u="sng" dirty="0" smtClean="0"/>
              <a:t>1</a:t>
            </a:r>
            <a:r>
              <a:rPr lang="en-GB" sz="2800" dirty="0" smtClean="0"/>
              <a:t>      =    </a:t>
            </a:r>
            <a:r>
              <a:rPr lang="en-GB" sz="2800" u="sng" dirty="0" smtClean="0"/>
              <a:t>3</a:t>
            </a:r>
          </a:p>
          <a:p>
            <a:r>
              <a:rPr lang="en-GB" sz="2800" dirty="0" smtClean="0"/>
              <a:t>  2         4            4</a:t>
            </a:r>
            <a:endParaRPr lang="en-GB" sz="2800" u="sng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03824"/>
            <a:ext cx="247077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926" y="476672"/>
            <a:ext cx="700141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Finding a Fraction of a whole number</a:t>
            </a:r>
          </a:p>
          <a:p>
            <a:endParaRPr lang="en-GB" sz="3200" b="1" dirty="0"/>
          </a:p>
          <a:p>
            <a:r>
              <a:rPr lang="en-GB" sz="2800" b="1" dirty="0" smtClean="0"/>
              <a:t>Abacus 6.18.3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641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285" y="404664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/>
              <a:t>Subtracting </a:t>
            </a:r>
            <a:r>
              <a:rPr lang="en-GB" sz="4800" b="1" dirty="0"/>
              <a:t>Fractions</a:t>
            </a:r>
          </a:p>
          <a:p>
            <a:endParaRPr lang="en-GB" b="1" dirty="0"/>
          </a:p>
          <a:p>
            <a:r>
              <a:rPr lang="en-GB" dirty="0"/>
              <a:t>  </a:t>
            </a:r>
            <a:endParaRPr lang="en-GB" sz="2800" u="sng" dirty="0"/>
          </a:p>
          <a:p>
            <a:r>
              <a:rPr lang="en-GB" sz="2800" dirty="0"/>
              <a:t>  </a:t>
            </a:r>
            <a:r>
              <a:rPr lang="en-GB" sz="2800" u="sng" dirty="0" smtClean="0"/>
              <a:t>3</a:t>
            </a:r>
            <a:r>
              <a:rPr lang="en-GB" sz="2800" dirty="0" smtClean="0"/>
              <a:t>    -    </a:t>
            </a:r>
            <a:r>
              <a:rPr lang="en-GB" sz="2800" u="sng" dirty="0"/>
              <a:t>1 </a:t>
            </a:r>
            <a:r>
              <a:rPr lang="en-GB" sz="2800" dirty="0"/>
              <a:t>     </a:t>
            </a:r>
            <a:r>
              <a:rPr lang="en-GB" sz="2800" dirty="0" smtClean="0"/>
              <a:t>=</a:t>
            </a:r>
            <a:endParaRPr lang="en-GB" sz="2800" u="sng" dirty="0"/>
          </a:p>
          <a:p>
            <a:r>
              <a:rPr lang="en-GB" sz="2800" dirty="0"/>
              <a:t>  4          </a:t>
            </a:r>
            <a:r>
              <a:rPr lang="en-GB" sz="2800" dirty="0" smtClean="0"/>
              <a:t>2</a:t>
            </a:r>
            <a:endParaRPr lang="en-GB" sz="2800" dirty="0"/>
          </a:p>
          <a:p>
            <a:endParaRPr lang="en-GB" sz="2800" b="1" dirty="0"/>
          </a:p>
          <a:p>
            <a:r>
              <a:rPr lang="en-GB" sz="2800" u="sng" dirty="0" smtClean="0"/>
              <a:t>3</a:t>
            </a:r>
            <a:r>
              <a:rPr lang="en-GB" sz="2800" dirty="0" smtClean="0"/>
              <a:t>    -    </a:t>
            </a:r>
            <a:r>
              <a:rPr lang="en-GB" sz="2800" u="sng" dirty="0" smtClean="0"/>
              <a:t>2 </a:t>
            </a:r>
            <a:r>
              <a:rPr lang="en-GB" sz="2800" dirty="0" smtClean="0"/>
              <a:t>     =   </a:t>
            </a:r>
            <a:r>
              <a:rPr lang="en-GB" sz="2800" u="sng" dirty="0" smtClean="0"/>
              <a:t>1</a:t>
            </a:r>
          </a:p>
          <a:p>
            <a:r>
              <a:rPr lang="en-GB" sz="2800" dirty="0" smtClean="0"/>
              <a:t>4          4           4</a:t>
            </a:r>
            <a:endParaRPr lang="en-GB" sz="2800" dirty="0"/>
          </a:p>
          <a:p>
            <a:endParaRPr lang="en-GB" sz="2800" b="1" dirty="0"/>
          </a:p>
          <a:p>
            <a:endParaRPr lang="en-GB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77072"/>
            <a:ext cx="353377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0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80728"/>
            <a:ext cx="74888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/>
              <a:t>Multiplying  </a:t>
            </a:r>
            <a:r>
              <a:rPr lang="en-GB" sz="4800" b="1" dirty="0"/>
              <a:t>Fractions</a:t>
            </a:r>
          </a:p>
          <a:p>
            <a:endParaRPr lang="en-GB" b="1" dirty="0"/>
          </a:p>
          <a:p>
            <a:r>
              <a:rPr lang="en-GB" sz="2800" dirty="0"/>
              <a:t>  </a:t>
            </a:r>
            <a:r>
              <a:rPr lang="en-GB" sz="2800" u="sng" dirty="0"/>
              <a:t>2</a:t>
            </a:r>
            <a:r>
              <a:rPr lang="en-GB" sz="2800" dirty="0"/>
              <a:t>   </a:t>
            </a:r>
            <a:r>
              <a:rPr lang="en-GB" sz="2800" dirty="0" smtClean="0"/>
              <a:t> X    </a:t>
            </a:r>
            <a:r>
              <a:rPr lang="en-GB" sz="2800" u="sng" dirty="0"/>
              <a:t>1</a:t>
            </a:r>
            <a:r>
              <a:rPr lang="en-GB" sz="2800" dirty="0"/>
              <a:t>      =   </a:t>
            </a:r>
            <a:r>
              <a:rPr lang="en-GB" sz="2800" dirty="0" smtClean="0"/>
              <a:t> </a:t>
            </a:r>
            <a:r>
              <a:rPr lang="en-GB" sz="2800" u="sng" dirty="0" smtClean="0"/>
              <a:t>2</a:t>
            </a:r>
            <a:endParaRPr lang="en-GB" sz="2800" u="sng" dirty="0"/>
          </a:p>
          <a:p>
            <a:r>
              <a:rPr lang="en-GB" sz="2800" dirty="0"/>
              <a:t> </a:t>
            </a:r>
            <a:r>
              <a:rPr lang="en-GB" sz="2800" dirty="0" smtClean="0"/>
              <a:t> 5          </a:t>
            </a:r>
            <a:r>
              <a:rPr lang="en-GB" sz="2800" dirty="0"/>
              <a:t>5           </a:t>
            </a:r>
            <a:r>
              <a:rPr lang="en-GB" sz="2800" dirty="0" smtClean="0"/>
              <a:t> 25</a:t>
            </a:r>
            <a:endParaRPr lang="en-GB" sz="2800" dirty="0"/>
          </a:p>
          <a:p>
            <a:endParaRPr lang="en-GB" sz="2800" u="sng" dirty="0"/>
          </a:p>
          <a:p>
            <a:r>
              <a:rPr lang="en-GB" sz="4800" b="1" dirty="0" smtClean="0"/>
              <a:t>Dividing  </a:t>
            </a:r>
            <a:r>
              <a:rPr lang="en-GB" sz="4800" b="1" dirty="0"/>
              <a:t>Fractions</a:t>
            </a:r>
          </a:p>
          <a:p>
            <a:r>
              <a:rPr lang="en-GB" sz="2800" dirty="0" smtClean="0"/>
              <a:t>  </a:t>
            </a:r>
            <a:r>
              <a:rPr lang="en-GB" sz="2800" u="sng" dirty="0" smtClean="0"/>
              <a:t>1</a:t>
            </a:r>
            <a:r>
              <a:rPr lang="en-GB" sz="2800" dirty="0" smtClean="0"/>
              <a:t>     ÷    </a:t>
            </a:r>
            <a:r>
              <a:rPr lang="en-GB" sz="4400" dirty="0" smtClean="0"/>
              <a:t>3     </a:t>
            </a:r>
            <a:r>
              <a:rPr lang="en-GB" sz="2800" dirty="0" smtClean="0"/>
              <a:t>=   </a:t>
            </a:r>
            <a:r>
              <a:rPr lang="en-GB" sz="2800" u="sng" dirty="0" smtClean="0"/>
              <a:t>1</a:t>
            </a:r>
            <a:r>
              <a:rPr lang="en-GB" sz="2800" dirty="0" smtClean="0"/>
              <a:t>  </a:t>
            </a:r>
            <a:r>
              <a:rPr lang="en-GB" sz="4400" dirty="0" smtClean="0"/>
              <a:t>     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2                            6</a:t>
            </a:r>
            <a:endParaRPr lang="en-GB" sz="2800" u="sng" dirty="0"/>
          </a:p>
          <a:p>
            <a:r>
              <a:rPr lang="en-GB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638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Now its your turn……</a:t>
            </a:r>
          </a:p>
          <a:p>
            <a:endParaRPr lang="en-GB" sz="3600" b="1" dirty="0"/>
          </a:p>
          <a:p>
            <a:endParaRPr lang="en-GB" sz="3600" b="1" dirty="0" smtClean="0"/>
          </a:p>
          <a:p>
            <a:r>
              <a:rPr lang="en-GB" sz="3600" dirty="0" smtClean="0"/>
              <a:t>Use the dice on your table to either add, subtract or multiply fractions.</a:t>
            </a:r>
          </a:p>
          <a:p>
            <a:endParaRPr lang="en-GB" sz="3600" dirty="0"/>
          </a:p>
          <a:p>
            <a:r>
              <a:rPr lang="en-GB" sz="3600" dirty="0" smtClean="0"/>
              <a:t>Got it? Then use a fraction dice and a regular dice and try dividing!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474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395" y="404664"/>
            <a:ext cx="815705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Learning Times Tables</a:t>
            </a:r>
          </a:p>
          <a:p>
            <a:endParaRPr lang="en-GB" sz="4000" dirty="0"/>
          </a:p>
          <a:p>
            <a:pPr lvl="0"/>
            <a:r>
              <a:rPr lang="en-GB" sz="3200" dirty="0" smtClean="0"/>
              <a:t>Stick </a:t>
            </a:r>
            <a:r>
              <a:rPr lang="en-GB" sz="3200" dirty="0"/>
              <a:t>to one times table at a time </a:t>
            </a:r>
          </a:p>
          <a:p>
            <a:pPr lvl="0"/>
            <a:r>
              <a:rPr lang="en-GB" sz="3200" dirty="0"/>
              <a:t>Count in lots of that table (e.g. 2, 4,6, 8 etc)</a:t>
            </a:r>
          </a:p>
          <a:p>
            <a:pPr lvl="0"/>
            <a:r>
              <a:rPr lang="en-GB" sz="3200" dirty="0"/>
              <a:t>Chant and write them out slowly in order (times tables songs from you tube or CDs can also be useful)</a:t>
            </a:r>
          </a:p>
          <a:p>
            <a:pPr lvl="0"/>
            <a:r>
              <a:rPr lang="en-GB" sz="3200" dirty="0"/>
              <a:t>Complete the answers quickly in order - on paper or verbally </a:t>
            </a:r>
          </a:p>
          <a:p>
            <a:pPr lvl="0"/>
            <a:r>
              <a:rPr lang="en-GB" sz="3200" dirty="0"/>
              <a:t>Finally move on to completing the answers in any order</a:t>
            </a:r>
          </a:p>
          <a:p>
            <a:endParaRPr lang="en-GB" sz="4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1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800" b="1" dirty="0" smtClean="0"/>
              <a:t>….. cont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smtClean="0"/>
              <a:t>Keep </a:t>
            </a:r>
            <a:r>
              <a:rPr lang="en-GB" sz="2800" dirty="0"/>
              <a:t>reminding your child that 3 x 4 is the same as 4 x 3 - this effectively halves the number of tables facts</a:t>
            </a:r>
          </a:p>
          <a:p>
            <a:pPr lvl="0"/>
            <a:r>
              <a:rPr lang="en-GB" sz="2800" dirty="0"/>
              <a:t>Use cards to help learn tables out of </a:t>
            </a:r>
            <a:r>
              <a:rPr lang="en-GB" sz="2800" dirty="0" smtClean="0"/>
              <a:t>order. </a:t>
            </a:r>
            <a:r>
              <a:rPr lang="en-GB" sz="2800" dirty="0"/>
              <a:t>Write answers on the back so children can test themselves.</a:t>
            </a:r>
          </a:p>
          <a:p>
            <a:pPr lvl="0"/>
            <a:r>
              <a:rPr lang="en-GB" sz="2800" dirty="0"/>
              <a:t>Finally, learn division facts </a:t>
            </a:r>
            <a:r>
              <a:rPr lang="en-GB" sz="2800" dirty="0" smtClean="0"/>
              <a:t>i.e. </a:t>
            </a:r>
            <a:r>
              <a:rPr lang="en-GB" sz="2800" dirty="0"/>
              <a:t>how many 6s in 48 etc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4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Useful websites for Learning </a:t>
            </a:r>
            <a:r>
              <a:rPr lang="en-GB" sz="3600" b="1" dirty="0"/>
              <a:t>Times Tables</a:t>
            </a:r>
          </a:p>
          <a:p>
            <a:endParaRPr lang="en-GB" b="1" dirty="0" smtClean="0">
              <a:hlinkClick r:id="rId2"/>
            </a:endParaRPr>
          </a:p>
          <a:p>
            <a:r>
              <a:rPr lang="en-GB" sz="2000" u="sng" dirty="0" smtClean="0">
                <a:hlinkClick r:id="rId2"/>
              </a:rPr>
              <a:t>http</a:t>
            </a:r>
            <a:r>
              <a:rPr lang="en-GB" sz="2000" u="sng" dirty="0">
                <a:hlinkClick r:id="rId2"/>
              </a:rPr>
              <a:t>://www.multiplication.com/</a:t>
            </a:r>
            <a:r>
              <a:rPr lang="en-GB" sz="2000" dirty="0"/>
              <a:t> </a:t>
            </a:r>
            <a:r>
              <a:rPr lang="en-GB" sz="2000" dirty="0" smtClean="0"/>
              <a:t>has other ideas for teaching tables, particularly if there is a fact children are finding hard to remember.</a:t>
            </a:r>
          </a:p>
          <a:p>
            <a:endParaRPr lang="en-GB" sz="2000" dirty="0" smtClean="0"/>
          </a:p>
          <a:p>
            <a:r>
              <a:rPr lang="en-GB" sz="2000" dirty="0" smtClean="0"/>
              <a:t>Percy Parker  </a:t>
            </a:r>
            <a:r>
              <a:rPr lang="en-GB" sz="2000" u="sng" dirty="0" smtClean="0">
                <a:hlinkClick r:id="rId3"/>
              </a:rPr>
              <a:t>http://www.teachingideas.co.uk...</a:t>
            </a:r>
            <a:r>
              <a:rPr lang="en-GB" sz="2000" dirty="0" smtClean="0"/>
              <a:t> - Percy has songs, software and an iPhone / iPad app to reinforce knowledge of times tables.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u="sng" dirty="0" smtClean="0">
                <a:hlinkClick r:id="rId4"/>
              </a:rPr>
              <a:t>www.learn-timestables.com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u="sng" dirty="0" smtClean="0">
                <a:hlinkClick r:id="rId5"/>
              </a:rPr>
              <a:t>http://mathematicsgames.wordpr...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u="sng" dirty="0">
                <a:hlinkClick r:id="rId6"/>
              </a:rPr>
              <a:t>www.topmarks.co.uk/flash.aspx?...</a:t>
            </a:r>
            <a:r>
              <a:rPr lang="en-GB" sz="2000" dirty="0"/>
              <a:t> </a:t>
            </a:r>
          </a:p>
          <a:p>
            <a:r>
              <a:rPr lang="en-GB" sz="2000" dirty="0"/>
              <a:t>Put an action to each table. </a:t>
            </a:r>
            <a:r>
              <a:rPr lang="en-GB" sz="2000" dirty="0" smtClean="0"/>
              <a:t>E.g.:- </a:t>
            </a:r>
            <a:r>
              <a:rPr lang="en-GB" sz="2000" dirty="0"/>
              <a:t>if you were doing the 3 times table you could do </a:t>
            </a:r>
            <a:r>
              <a:rPr lang="en-GB" sz="2000" dirty="0" smtClean="0"/>
              <a:t>star jumps </a:t>
            </a:r>
            <a:r>
              <a:rPr lang="en-GB" sz="2000" dirty="0"/>
              <a:t>to every digit.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1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915" y="116632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The New Curriculum</a:t>
            </a:r>
          </a:p>
          <a:p>
            <a:r>
              <a:rPr lang="en-GB" sz="2400" dirty="0"/>
              <a:t>New </a:t>
            </a:r>
            <a:r>
              <a:rPr lang="en-GB" sz="2400" dirty="0" smtClean="0"/>
              <a:t>Expectations:</a:t>
            </a:r>
          </a:p>
          <a:p>
            <a:endParaRPr lang="en-GB" sz="2400" dirty="0"/>
          </a:p>
          <a:p>
            <a:r>
              <a:rPr lang="en-GB" sz="2400" dirty="0"/>
              <a:t>By the end of year 4 pupils should</a:t>
            </a:r>
          </a:p>
          <a:p>
            <a:r>
              <a:rPr lang="en-GB" sz="2400" dirty="0"/>
              <a:t>- memorise their multiplication tables up to and </a:t>
            </a:r>
            <a:r>
              <a:rPr lang="en-GB" sz="2400" dirty="0" smtClean="0"/>
              <a:t>including the </a:t>
            </a:r>
            <a:r>
              <a:rPr lang="en-GB" sz="2400" dirty="0"/>
              <a:t>12 times table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show </a:t>
            </a:r>
            <a:r>
              <a:rPr lang="en-GB" sz="2400" dirty="0"/>
              <a:t>precision and fluency in their </a:t>
            </a:r>
            <a:r>
              <a:rPr lang="en-GB" sz="2400" dirty="0" smtClean="0"/>
              <a:t>work</a:t>
            </a:r>
          </a:p>
          <a:p>
            <a:pPr marL="342900" indent="-342900">
              <a:buFontTx/>
              <a:buChar char="-"/>
            </a:pPr>
            <a:endParaRPr lang="en-GB" sz="2400" dirty="0"/>
          </a:p>
          <a:p>
            <a:r>
              <a:rPr lang="en-GB" sz="2400" dirty="0"/>
              <a:t>By the end of year 6 pupils should</a:t>
            </a:r>
          </a:p>
          <a:p>
            <a:r>
              <a:rPr lang="en-GB" sz="2400" dirty="0"/>
              <a:t>- Be fluent in written methods for all four operations,</a:t>
            </a:r>
          </a:p>
          <a:p>
            <a:r>
              <a:rPr lang="en-GB" sz="2400" dirty="0"/>
              <a:t>including long multiplication and division, and in working</a:t>
            </a:r>
          </a:p>
          <a:p>
            <a:r>
              <a:rPr lang="en-GB" sz="2400" dirty="0"/>
              <a:t>with fractions, decimals and percentages.</a:t>
            </a:r>
          </a:p>
          <a:p>
            <a:r>
              <a:rPr lang="en-GB" sz="2400" dirty="0"/>
              <a:t>Pupils should read, spell and pronounce mathematical</a:t>
            </a:r>
          </a:p>
          <a:p>
            <a:r>
              <a:rPr lang="en-GB" sz="2400" dirty="0"/>
              <a:t>vocabulary correctly.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60648"/>
            <a:ext cx="806489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How you can help at </a:t>
            </a:r>
            <a:r>
              <a:rPr lang="en-GB" sz="4800" b="1" dirty="0" smtClean="0"/>
              <a:t>home</a:t>
            </a:r>
          </a:p>
          <a:p>
            <a:endParaRPr lang="en-GB" sz="2000" b="1" dirty="0" smtClean="0"/>
          </a:p>
          <a:p>
            <a:r>
              <a:rPr lang="en-GB" sz="2800" dirty="0" smtClean="0"/>
              <a:t> - Lots </a:t>
            </a:r>
            <a:r>
              <a:rPr lang="en-GB" sz="2800" dirty="0"/>
              <a:t>of </a:t>
            </a:r>
            <a:r>
              <a:rPr lang="en-GB" sz="2800" dirty="0" smtClean="0"/>
              <a:t>practice – refer to ‘weekly destinations’ to see what has been taught that week. </a:t>
            </a:r>
            <a:endParaRPr lang="en-GB" sz="2800" dirty="0"/>
          </a:p>
          <a:p>
            <a:r>
              <a:rPr lang="en-GB" sz="2800" dirty="0"/>
              <a:t>- Playing games – cards, snakes </a:t>
            </a:r>
            <a:r>
              <a:rPr lang="en-GB" sz="2800" dirty="0" smtClean="0"/>
              <a:t>and ladders</a:t>
            </a:r>
            <a:r>
              <a:rPr lang="en-GB" sz="2800" dirty="0"/>
              <a:t>, dominoes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Telling </a:t>
            </a:r>
            <a:r>
              <a:rPr lang="en-GB" sz="2800" dirty="0"/>
              <a:t>the </a:t>
            </a:r>
            <a:r>
              <a:rPr lang="en-GB" sz="2800" dirty="0" smtClean="0"/>
              <a:t>time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Measuring and weighing  - convert from one unit of measures to another.</a:t>
            </a:r>
          </a:p>
          <a:p>
            <a:pPr marL="457200" indent="-457200">
              <a:buFontTx/>
              <a:buChar char="-"/>
            </a:pPr>
            <a:endParaRPr lang="en-GB" sz="2800" dirty="0"/>
          </a:p>
          <a:p>
            <a:pPr marL="457200" indent="-457200">
              <a:buFontTx/>
              <a:buChar char="-"/>
            </a:pPr>
            <a:r>
              <a:rPr lang="en-GB" sz="2800" dirty="0" smtClean="0"/>
              <a:t>Online Applications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www.bbc.co.uk/education/subjects/z826n39</a:t>
            </a:r>
            <a:r>
              <a:rPr lang="en-GB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en-GB" sz="2000" dirty="0" smtClean="0">
                <a:hlinkClick r:id="rId3"/>
              </a:rPr>
              <a:t>http://www.transum.org/Software/SW/Starter_of_the_day/</a:t>
            </a:r>
            <a:endParaRPr lang="en-GB" sz="2000" dirty="0" smtClean="0"/>
          </a:p>
          <a:p>
            <a:pPr marL="457200" indent="-457200">
              <a:buFontTx/>
              <a:buChar char="-"/>
            </a:pPr>
            <a:r>
              <a:rPr lang="en-GB" sz="2000" dirty="0">
                <a:hlinkClick r:id="rId4"/>
              </a:rPr>
              <a:t>http://mathszone.co.uk</a:t>
            </a:r>
            <a:r>
              <a:rPr lang="en-GB" sz="2000" dirty="0" smtClean="0">
                <a:hlinkClick r:id="rId4"/>
              </a:rPr>
              <a:t>/</a:t>
            </a:r>
            <a:endParaRPr lang="en-GB" sz="2000" dirty="0" smtClean="0"/>
          </a:p>
          <a:p>
            <a:pPr marL="457200" indent="-457200">
              <a:buFontTx/>
              <a:buChar char="-"/>
            </a:pPr>
            <a:endParaRPr lang="en-GB" sz="2000" dirty="0" smtClean="0"/>
          </a:p>
          <a:p>
            <a:pPr marL="457200" indent="-457200">
              <a:buFontTx/>
              <a:buChar char="-"/>
            </a:pPr>
            <a:r>
              <a:rPr lang="en-GB" sz="2800" dirty="0" smtClean="0"/>
              <a:t>Abacus homework and resources.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7986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Thank you for your time!</a:t>
            </a:r>
          </a:p>
          <a:p>
            <a:pPr algn="ctr"/>
            <a:endParaRPr lang="en-GB" sz="4800" b="1" dirty="0"/>
          </a:p>
          <a:p>
            <a:pPr algn="ctr"/>
            <a:endParaRPr lang="en-GB" sz="4800" b="1" dirty="0" smtClean="0"/>
          </a:p>
          <a:p>
            <a:pPr algn="ctr"/>
            <a:r>
              <a:rPr lang="en-GB" sz="4800" b="1" dirty="0" smtClean="0"/>
              <a:t>Any questions?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8001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08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Addition – Lower </a:t>
            </a:r>
            <a:r>
              <a:rPr lang="en-GB" sz="4800" b="1" dirty="0" smtClean="0"/>
              <a:t>KS2</a:t>
            </a:r>
          </a:p>
          <a:p>
            <a:r>
              <a:rPr lang="en-GB" sz="2800" dirty="0" smtClean="0"/>
              <a:t>Using an empty number line.</a:t>
            </a:r>
          </a:p>
          <a:p>
            <a:endParaRPr lang="en-GB" sz="2800" dirty="0"/>
          </a:p>
          <a:p>
            <a:r>
              <a:rPr lang="en-GB" sz="2800" dirty="0" smtClean="0"/>
              <a:t>26 + 37 =</a:t>
            </a:r>
          </a:p>
          <a:p>
            <a:endParaRPr lang="en-GB" sz="2800" dirty="0"/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6236223" cy="2841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3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571" y="98224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Addition - Expanded column method:</a:t>
            </a:r>
            <a:endParaRPr lang="en-GB" sz="4800" b="1" dirty="0"/>
          </a:p>
          <a:p>
            <a:endParaRPr lang="en-GB" sz="4000" b="1" dirty="0"/>
          </a:p>
          <a:p>
            <a:r>
              <a:rPr lang="en-GB" sz="4000" dirty="0" smtClean="0"/>
              <a:t>383 </a:t>
            </a:r>
            <a:r>
              <a:rPr lang="en-GB" sz="4000" dirty="0"/>
              <a:t>+ </a:t>
            </a:r>
            <a:r>
              <a:rPr lang="en-GB" sz="4000" dirty="0" smtClean="0"/>
              <a:t>464 </a:t>
            </a:r>
            <a:r>
              <a:rPr lang="en-GB" sz="4000" dirty="0"/>
              <a:t>= </a:t>
            </a:r>
            <a:endParaRPr lang="en-GB" sz="4000" dirty="0" smtClean="0"/>
          </a:p>
          <a:p>
            <a:endParaRPr lang="en-GB" sz="4000" dirty="0"/>
          </a:p>
          <a:p>
            <a:r>
              <a:rPr lang="en-GB" sz="4000" dirty="0" smtClean="0"/>
              <a:t>300   80     3</a:t>
            </a:r>
          </a:p>
          <a:p>
            <a:r>
              <a:rPr lang="en-GB" sz="4000" u="sng" dirty="0" smtClean="0"/>
              <a:t>400   60     4</a:t>
            </a:r>
          </a:p>
          <a:p>
            <a:r>
              <a:rPr lang="en-GB" sz="4000" dirty="0" smtClean="0"/>
              <a:t>700   140   7</a:t>
            </a:r>
          </a:p>
          <a:p>
            <a:endParaRPr lang="en-GB" sz="4000" dirty="0" smtClean="0"/>
          </a:p>
          <a:p>
            <a:r>
              <a:rPr lang="en-GB" sz="4000" dirty="0" smtClean="0"/>
              <a:t>= 847</a:t>
            </a:r>
          </a:p>
        </p:txBody>
      </p:sp>
    </p:spTree>
    <p:extLst>
      <p:ext uri="{BB962C8B-B14F-4D97-AF65-F5344CB8AC3E}">
        <p14:creationId xmlns:p14="http://schemas.microsoft.com/office/powerpoint/2010/main" val="24816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56895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/>
          </a:p>
          <a:p>
            <a:r>
              <a:rPr lang="en-GB" sz="4800" b="1" dirty="0" smtClean="0"/>
              <a:t>Addition - Column </a:t>
            </a:r>
            <a:r>
              <a:rPr lang="en-GB" sz="4800" b="1" dirty="0"/>
              <a:t>Method</a:t>
            </a:r>
            <a:r>
              <a:rPr lang="en-GB" sz="4800" b="1" dirty="0" smtClean="0"/>
              <a:t>:</a:t>
            </a:r>
          </a:p>
          <a:p>
            <a:endParaRPr lang="en-GB" sz="3200" dirty="0"/>
          </a:p>
          <a:p>
            <a:r>
              <a:rPr lang="en-GB" sz="3200" dirty="0"/>
              <a:t>This method remains efficient when adding larger </a:t>
            </a:r>
            <a:r>
              <a:rPr lang="en-GB" sz="3200" dirty="0" smtClean="0"/>
              <a:t>numbers and </a:t>
            </a:r>
            <a:r>
              <a:rPr lang="en-GB" sz="3200" dirty="0"/>
              <a:t>decimals. It is a quick and reliable method</a:t>
            </a:r>
            <a:r>
              <a:rPr lang="en-GB" sz="3200" dirty="0" smtClean="0"/>
              <a:t>.</a:t>
            </a:r>
          </a:p>
          <a:p>
            <a:endParaRPr lang="en-GB" sz="3200" dirty="0"/>
          </a:p>
          <a:p>
            <a:r>
              <a:rPr lang="en-GB" sz="3200" dirty="0" smtClean="0"/>
              <a:t>4 8 0</a:t>
            </a:r>
            <a:endParaRPr lang="en-GB" sz="3200" dirty="0"/>
          </a:p>
          <a:p>
            <a:r>
              <a:rPr lang="en-GB" sz="3200" u="sng" dirty="0"/>
              <a:t>3 6 </a:t>
            </a:r>
            <a:r>
              <a:rPr lang="en-GB" sz="3200" u="sng" dirty="0" smtClean="0"/>
              <a:t>2</a:t>
            </a:r>
            <a:r>
              <a:rPr lang="en-GB" sz="3200" dirty="0" smtClean="0"/>
              <a:t>+</a:t>
            </a:r>
            <a:endParaRPr lang="en-GB" sz="3200" dirty="0"/>
          </a:p>
          <a:p>
            <a:r>
              <a:rPr lang="en-GB" sz="3200" dirty="0"/>
              <a:t>8 </a:t>
            </a:r>
            <a:r>
              <a:rPr lang="en-GB" sz="3200" dirty="0" smtClean="0"/>
              <a:t>4 2</a:t>
            </a:r>
            <a:endParaRPr lang="en-GB" sz="3200" dirty="0"/>
          </a:p>
          <a:p>
            <a:r>
              <a:rPr lang="en-GB" sz="3200" dirty="0" smtClean="0"/>
              <a:t>    1 </a:t>
            </a:r>
            <a:r>
              <a:rPr lang="en-GB" sz="3200" dirty="0"/>
              <a:t>carrying </a:t>
            </a:r>
            <a:r>
              <a:rPr lang="en-GB" sz="3200" dirty="0" smtClean="0"/>
              <a:t>‘one hundred’</a:t>
            </a:r>
            <a:endParaRPr lang="en-GB" sz="3200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128" y="620688"/>
            <a:ext cx="77768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Subtraction </a:t>
            </a:r>
            <a:r>
              <a:rPr lang="en-GB" sz="4800" b="1" dirty="0" smtClean="0"/>
              <a:t> - Counting </a:t>
            </a:r>
            <a:r>
              <a:rPr lang="en-GB" sz="4800" b="1" dirty="0"/>
              <a:t>On ‘Finding the difference</a:t>
            </a:r>
            <a:r>
              <a:rPr lang="en-GB" sz="4800" b="1" dirty="0" smtClean="0"/>
              <a:t>’</a:t>
            </a:r>
          </a:p>
          <a:p>
            <a:endParaRPr lang="en-GB" sz="3600" dirty="0" smtClean="0"/>
          </a:p>
          <a:p>
            <a:r>
              <a:rPr lang="en-GB" sz="3600" dirty="0" smtClean="0"/>
              <a:t>243 – 87=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38" y="3685936"/>
            <a:ext cx="5328592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3793318"/>
            <a:ext cx="165618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6237312"/>
            <a:ext cx="172819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/>
              <a:t>Subtraction  - Column </a:t>
            </a:r>
            <a:r>
              <a:rPr lang="en-GB" sz="4800" b="1" dirty="0"/>
              <a:t>Method </a:t>
            </a:r>
            <a:r>
              <a:rPr lang="en-GB" sz="4800" b="1" dirty="0" smtClean="0"/>
              <a:t>(Decomposition):</a:t>
            </a:r>
          </a:p>
          <a:p>
            <a:endParaRPr lang="en-GB" sz="3200" dirty="0"/>
          </a:p>
          <a:p>
            <a:r>
              <a:rPr lang="en-GB" sz="3200" dirty="0"/>
              <a:t>This method is the most efficient for subtraction. </a:t>
            </a:r>
            <a:r>
              <a:rPr lang="en-GB" sz="3200" dirty="0" smtClean="0"/>
              <a:t>However it </a:t>
            </a:r>
            <a:r>
              <a:rPr lang="en-GB" sz="3200" dirty="0"/>
              <a:t>relies on the children’s understanding of place value </a:t>
            </a:r>
            <a:r>
              <a:rPr lang="en-GB" sz="3200" dirty="0" smtClean="0"/>
              <a:t>due to </a:t>
            </a:r>
            <a:r>
              <a:rPr lang="en-GB" sz="3200" dirty="0"/>
              <a:t>the need to ‘borrow’ tens or hundreds if the </a:t>
            </a:r>
            <a:r>
              <a:rPr lang="en-GB" sz="3200" dirty="0" smtClean="0"/>
              <a:t>number being </a:t>
            </a:r>
            <a:r>
              <a:rPr lang="en-GB" sz="3200" dirty="0"/>
              <a:t>subtracted is larger than the number </a:t>
            </a:r>
            <a:r>
              <a:rPr lang="en-GB" sz="3200" dirty="0" smtClean="0"/>
              <a:t>being subtracted </a:t>
            </a:r>
            <a:r>
              <a:rPr lang="en-GB" sz="3200" dirty="0"/>
              <a:t>from.</a:t>
            </a:r>
          </a:p>
        </p:txBody>
      </p:sp>
    </p:spTree>
    <p:extLst>
      <p:ext uri="{BB962C8B-B14F-4D97-AF65-F5344CB8AC3E}">
        <p14:creationId xmlns:p14="http://schemas.microsoft.com/office/powerpoint/2010/main" val="86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.ytimg.com/vi/rXcRqwjp_s4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5688632" cy="426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https://i.ytimg.com/vi/rXcRqwjp_s4/hq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7975" y="548680"/>
            <a:ext cx="858450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Subtraction (Expanded column method)</a:t>
            </a:r>
            <a:r>
              <a:rPr lang="en-GB" sz="4800" dirty="0" smtClean="0"/>
              <a:t>: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27684" y="4519237"/>
            <a:ext cx="3672408" cy="1046440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200 + 60 + 9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13217" y="5525830"/>
            <a:ext cx="33999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= 269</a:t>
            </a:r>
            <a:endParaRPr lang="en-GB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2852936"/>
            <a:ext cx="15841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400__</a:t>
            </a:r>
          </a:p>
          <a:p>
            <a:r>
              <a:rPr lang="en-GB" dirty="0" smtClean="0"/>
              <a:t>            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05826" y="2852936"/>
            <a:ext cx="1116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  1</a:t>
            </a:r>
            <a:endParaRPr lang="en-GB" sz="32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27684" y="4519237"/>
            <a:ext cx="3672408" cy="0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7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1039</Words>
  <Application>Microsoft Office PowerPoint</Application>
  <PresentationFormat>On-screen Show (4:3)</PresentationFormat>
  <Paragraphs>223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 Contents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 and challenge in Maths in KS2  Jane Cole and Lisa Cato February 2016</dc:title>
  <dc:creator>jcole</dc:creator>
  <cp:lastModifiedBy>Richard McIntosh</cp:lastModifiedBy>
  <cp:revision>43</cp:revision>
  <dcterms:created xsi:type="dcterms:W3CDTF">2016-01-26T09:22:05Z</dcterms:created>
  <dcterms:modified xsi:type="dcterms:W3CDTF">2016-03-03T17:35:47Z</dcterms:modified>
</cp:coreProperties>
</file>