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18EFD-951B-4000-8338-7D2CAA53668B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E32FF-2D76-4C15-ADE5-19A21AF1C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0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5B96E-2D75-4744-A661-48704C6AF52F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54AEF-FFDD-4887-81FB-6EFF929F0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2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0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4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4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5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0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7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0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7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2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8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71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8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60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4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0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2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0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7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39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E4D1-1B1D-4359-B4E9-E23E7E5A9394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outdoors.com/our-centres/merse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281645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GB" sz="5300" dirty="0" err="1" smtClean="0"/>
              <a:t>Mersea</a:t>
            </a:r>
            <a:r>
              <a:rPr lang="en-GB" sz="5300" dirty="0" smtClean="0"/>
              <a:t> </a:t>
            </a:r>
            <a:r>
              <a:rPr lang="en-GB" sz="5300" dirty="0" err="1" smtClean="0"/>
              <a:t>Residentials</a:t>
            </a:r>
            <a:r>
              <a:rPr lang="en-GB" sz="5300" dirty="0" smtClean="0"/>
              <a:t> 2021</a:t>
            </a:r>
            <a:r>
              <a:rPr lang="en-GB" sz="7300" dirty="0" smtClean="0"/>
              <a:t/>
            </a:r>
            <a:br>
              <a:rPr lang="en-GB" sz="7300" dirty="0" smtClean="0"/>
            </a:br>
            <a:r>
              <a:rPr lang="en-GB" sz="3600" dirty="0" smtClean="0"/>
              <a:t>For more information please </a:t>
            </a:r>
            <a:r>
              <a:rPr lang="en-GB" sz="3600" dirty="0" smtClean="0"/>
              <a:t>visit</a:t>
            </a:r>
            <a:br>
              <a:rPr lang="en-GB" sz="3600" dirty="0" smtClean="0"/>
            </a:br>
            <a:r>
              <a:rPr lang="en-GB" sz="3600" dirty="0" smtClean="0"/>
              <a:t> </a:t>
            </a:r>
            <a:r>
              <a:rPr lang="en-GB" sz="2700" dirty="0" smtClean="0">
                <a:hlinkClick r:id="rId3"/>
              </a:rPr>
              <a:t>Essex Outdoors </a:t>
            </a:r>
            <a:r>
              <a:rPr lang="en-GB" sz="2700" dirty="0" err="1" smtClean="0">
                <a:hlinkClick r:id="rId3"/>
              </a:rPr>
              <a:t>Mersea</a:t>
            </a:r>
            <a:r>
              <a:rPr lang="en-GB" sz="2700" dirty="0" smtClean="0">
                <a:hlinkClick r:id="rId3"/>
              </a:rPr>
              <a:t> Website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54098"/>
            <a:ext cx="72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Y5 Monday 28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June – Wednesday </a:t>
            </a:r>
            <a:r>
              <a:rPr lang="en-GB" dirty="0" smtClean="0">
                <a:solidFill>
                  <a:schemeClr val="tx1"/>
                </a:solidFill>
              </a:rPr>
              <a:t>30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June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Y6 Monday 12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July – Friday 16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July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840"/>
            <a:ext cx="4127392" cy="309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4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00808"/>
            <a:ext cx="4733925" cy="469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Laundry bag to carry sleeping bag and pillow.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9822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20888"/>
            <a:ext cx="8229600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4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Implications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Non-overnight domestic visits are allowed</a:t>
            </a:r>
          </a:p>
          <a:p>
            <a:r>
              <a:rPr lang="en-US" dirty="0" err="1" smtClean="0"/>
              <a:t>Mersea</a:t>
            </a:r>
            <a:r>
              <a:rPr lang="en-US" dirty="0" smtClean="0"/>
              <a:t>-type visit most likely to be permitted</a:t>
            </a:r>
          </a:p>
          <a:p>
            <a:r>
              <a:rPr lang="en-US" dirty="0" smtClean="0"/>
              <a:t>Full refund if </a:t>
            </a:r>
            <a:r>
              <a:rPr lang="en-US" dirty="0" err="1" smtClean="0"/>
              <a:t>Covid</a:t>
            </a:r>
            <a:r>
              <a:rPr lang="en-US" dirty="0" smtClean="0"/>
              <a:t>-affected</a:t>
            </a:r>
          </a:p>
          <a:p>
            <a:r>
              <a:rPr lang="en-US" dirty="0" smtClean="0"/>
              <a:t>Local</a:t>
            </a:r>
          </a:p>
          <a:p>
            <a:r>
              <a:rPr lang="en-US" dirty="0" smtClean="0"/>
              <a:t>Experienced</a:t>
            </a:r>
          </a:p>
          <a:p>
            <a:r>
              <a:rPr lang="en-US" dirty="0" smtClean="0"/>
              <a:t>Outside!</a:t>
            </a:r>
            <a:endParaRPr lang="en-GB" dirty="0"/>
          </a:p>
        </p:txBody>
      </p:sp>
      <p:pic>
        <p:nvPicPr>
          <p:cNvPr id="1026" name="Picture 2" descr="Mersea | Essex Outdoo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175" y="3046703"/>
            <a:ext cx="3197225" cy="19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4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smtClean="0"/>
              <a:t>take pupils </a:t>
            </a:r>
            <a:r>
              <a:rPr lang="en-GB" dirty="0" smtClean="0"/>
              <a:t>outdoors?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78525" y="1405171"/>
            <a:ext cx="3197531" cy="3767397"/>
          </a:xfrm>
        </p:spPr>
        <p:txBody>
          <a:bodyPr>
            <a:noAutofit/>
          </a:bodyPr>
          <a:lstStyle/>
          <a:p>
            <a:r>
              <a:rPr lang="en-GB" sz="2800" dirty="0" smtClean="0"/>
              <a:t>Outside their comfort zone. </a:t>
            </a:r>
            <a:endParaRPr lang="en-GB" sz="2800" dirty="0" smtClean="0"/>
          </a:p>
          <a:p>
            <a:r>
              <a:rPr lang="en-GB" sz="2800" dirty="0" smtClean="0"/>
              <a:t>Helps them to better tackle uncertainty and manage risk.</a:t>
            </a:r>
          </a:p>
          <a:p>
            <a:r>
              <a:rPr lang="en-US" sz="2800" dirty="0" smtClean="0"/>
              <a:t>Well run – 24/7</a:t>
            </a:r>
            <a:endParaRPr lang="en-GB" sz="2800" dirty="0" smtClean="0"/>
          </a:p>
          <a:p>
            <a:r>
              <a:rPr lang="en-US" sz="2800" dirty="0" smtClean="0"/>
              <a:t>They love it!</a:t>
            </a: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7638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8"/>
            <a:ext cx="1797618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 of trip </a:t>
            </a:r>
            <a:r>
              <a:rPr lang="en-GB" dirty="0" smtClean="0"/>
              <a:t>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688" y="3018881"/>
            <a:ext cx="3376259" cy="3627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Monday</a:t>
            </a:r>
          </a:p>
          <a:p>
            <a:pPr marL="0" indent="0">
              <a:buNone/>
            </a:pPr>
            <a:r>
              <a:rPr lang="en-GB" i="1" dirty="0" smtClean="0"/>
              <a:t>Arrive </a:t>
            </a:r>
            <a:r>
              <a:rPr lang="en-GB" i="1" dirty="0" smtClean="0"/>
              <a:t>at school as usual</a:t>
            </a:r>
          </a:p>
          <a:p>
            <a:r>
              <a:rPr lang="en-GB" i="1" dirty="0" smtClean="0"/>
              <a:t>Depart mid morning</a:t>
            </a:r>
          </a:p>
          <a:p>
            <a:r>
              <a:rPr lang="en-GB" i="1" dirty="0" smtClean="0"/>
              <a:t>Arrive at site and </a:t>
            </a:r>
            <a:r>
              <a:rPr lang="en-GB" i="1" dirty="0" smtClean="0"/>
              <a:t>set-up tents</a:t>
            </a:r>
            <a:endParaRPr lang="en-GB" i="1" dirty="0" smtClean="0"/>
          </a:p>
          <a:p>
            <a:r>
              <a:rPr lang="en-GB" i="1" dirty="0" smtClean="0"/>
              <a:t>Lunch</a:t>
            </a:r>
          </a:p>
          <a:p>
            <a:r>
              <a:rPr lang="en-GB" i="1" dirty="0" smtClean="0"/>
              <a:t>Activities 1 + 2</a:t>
            </a:r>
          </a:p>
          <a:p>
            <a:r>
              <a:rPr lang="en-GB" i="1" dirty="0" smtClean="0"/>
              <a:t>Dinner</a:t>
            </a:r>
          </a:p>
          <a:p>
            <a:r>
              <a:rPr lang="en-GB" i="1" dirty="0" smtClean="0"/>
              <a:t>Activity 3</a:t>
            </a:r>
            <a:endParaRPr lang="en-GB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96" y="3861048"/>
            <a:ext cx="3246696" cy="242500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4555"/>
            <a:ext cx="3240359" cy="243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264555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3 day or 5 day residential trip with accommodation under canvas and instructor-led adventurous activities undertaken throughout the visit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7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 of trip </a:t>
            </a:r>
            <a:r>
              <a:rPr lang="en-GB" dirty="0" smtClean="0"/>
              <a:t>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Tuesday</a:t>
            </a:r>
            <a:endParaRPr lang="en-GB" b="1" dirty="0" smtClean="0"/>
          </a:p>
          <a:p>
            <a:r>
              <a:rPr lang="en-GB" i="1" dirty="0" smtClean="0"/>
              <a:t>Breakfast</a:t>
            </a:r>
          </a:p>
          <a:p>
            <a:r>
              <a:rPr lang="en-GB" i="1" dirty="0" smtClean="0"/>
              <a:t>Activities 4 &amp; 5</a:t>
            </a:r>
          </a:p>
          <a:p>
            <a:r>
              <a:rPr lang="en-GB" i="1" dirty="0" smtClean="0"/>
              <a:t>Lunch</a:t>
            </a:r>
          </a:p>
          <a:p>
            <a:r>
              <a:rPr lang="en-GB" i="1" dirty="0" smtClean="0"/>
              <a:t>Activities 6 &amp; 7</a:t>
            </a:r>
          </a:p>
          <a:p>
            <a:r>
              <a:rPr lang="en-GB" i="1" dirty="0" smtClean="0"/>
              <a:t>Dinner</a:t>
            </a:r>
          </a:p>
          <a:p>
            <a:r>
              <a:rPr lang="en-GB" i="1" dirty="0"/>
              <a:t>Evening activity organised by school </a:t>
            </a:r>
            <a:r>
              <a:rPr lang="en-GB" i="1" dirty="0" smtClean="0"/>
              <a:t>staff – Beach walk</a:t>
            </a:r>
            <a:endParaRPr lang="en-GB" i="1" dirty="0"/>
          </a:p>
          <a:p>
            <a:endParaRPr lang="en-GB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04" y="2136775"/>
            <a:ext cx="2814966" cy="3767138"/>
          </a:xfrm>
        </p:spPr>
      </p:pic>
    </p:spTree>
    <p:extLst>
      <p:ext uri="{BB962C8B-B14F-4D97-AF65-F5344CB8AC3E}">
        <p14:creationId xmlns:p14="http://schemas.microsoft.com/office/powerpoint/2010/main" val="2748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 of trip </a:t>
            </a:r>
            <a:r>
              <a:rPr lang="en-GB" dirty="0" smtClean="0"/>
              <a:t>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Wednesday – Y5 only</a:t>
            </a:r>
            <a:endParaRPr lang="en-GB" b="1" dirty="0" smtClean="0"/>
          </a:p>
          <a:p>
            <a:r>
              <a:rPr lang="en-GB" i="1" dirty="0" smtClean="0"/>
              <a:t>Breakfast</a:t>
            </a:r>
          </a:p>
          <a:p>
            <a:r>
              <a:rPr lang="en-GB" i="1" dirty="0" smtClean="0"/>
              <a:t>Final activity</a:t>
            </a:r>
          </a:p>
          <a:p>
            <a:r>
              <a:rPr lang="en-GB" i="1" dirty="0" smtClean="0"/>
              <a:t>Pack-up</a:t>
            </a:r>
          </a:p>
          <a:p>
            <a:r>
              <a:rPr lang="en-GB" i="1" dirty="0" smtClean="0"/>
              <a:t>Lunch</a:t>
            </a:r>
          </a:p>
          <a:p>
            <a:r>
              <a:rPr lang="en-GB" i="1" dirty="0" smtClean="0"/>
              <a:t>Leave and arrive back at school for normal end of day</a:t>
            </a:r>
            <a:r>
              <a:rPr lang="en-GB" i="1" dirty="0" smtClean="0"/>
              <a:t>.</a:t>
            </a:r>
          </a:p>
          <a:p>
            <a:pPr marL="0" indent="0">
              <a:buNone/>
            </a:pPr>
            <a:r>
              <a:rPr lang="en-GB" b="1" dirty="0" smtClean="0"/>
              <a:t>Thursday/Friday</a:t>
            </a:r>
            <a:r>
              <a:rPr lang="en-GB" dirty="0" smtClean="0"/>
              <a:t> – </a:t>
            </a:r>
            <a:r>
              <a:rPr lang="en-GB" b="1" dirty="0" smtClean="0"/>
              <a:t>Y6</a:t>
            </a:r>
          </a:p>
          <a:p>
            <a:pPr marL="0" indent="0">
              <a:buNone/>
            </a:pPr>
            <a:r>
              <a:rPr lang="en-US" dirty="0" smtClean="0"/>
              <a:t>Continue activities then follow agenda above on Friday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for 2021 – watersport activities!</a:t>
            </a: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22" y="3928318"/>
            <a:ext cx="3084578" cy="23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62836"/>
            <a:ext cx="3096344" cy="23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Staffing </a:t>
            </a:r>
            <a:r>
              <a:rPr lang="en-GB" sz="2400" dirty="0" smtClean="0"/>
              <a:t>– Regular teaching staff plus some support staff</a:t>
            </a:r>
          </a:p>
          <a:p>
            <a:r>
              <a:rPr lang="en-US" sz="2400" dirty="0" smtClean="0"/>
              <a:t>Qualified instructors lead all adventurous activities</a:t>
            </a:r>
            <a:endParaRPr lang="en-GB" sz="2400" dirty="0" smtClean="0"/>
          </a:p>
          <a:p>
            <a:r>
              <a:rPr lang="en-US" sz="2400" i="1" dirty="0" smtClean="0"/>
              <a:t>We may need parent volunteers – please let the Office know if you can support this</a:t>
            </a:r>
            <a:endParaRPr lang="en-GB" sz="2400" i="1" dirty="0" smtClean="0"/>
          </a:p>
          <a:p>
            <a:r>
              <a:rPr lang="en-GB" sz="2400" dirty="0" smtClean="0"/>
              <a:t>total </a:t>
            </a:r>
            <a:r>
              <a:rPr lang="en-GB" sz="2400" dirty="0" smtClean="0"/>
              <a:t>cost – </a:t>
            </a:r>
            <a:r>
              <a:rPr lang="en-GB" sz="2400" dirty="0">
                <a:solidFill>
                  <a:srgbClr val="FF0000"/>
                </a:solidFill>
              </a:rPr>
              <a:t>£</a:t>
            </a:r>
            <a:r>
              <a:rPr lang="en-GB" sz="2400" dirty="0" smtClean="0">
                <a:solidFill>
                  <a:srgbClr val="FF0000"/>
                </a:solidFill>
              </a:rPr>
              <a:t>144 (Y5)/ £291(Y6) </a:t>
            </a:r>
            <a:r>
              <a:rPr lang="en-GB" sz="2400" dirty="0" smtClean="0"/>
              <a:t>includes </a:t>
            </a:r>
            <a:r>
              <a:rPr lang="en-GB" sz="2400" dirty="0" smtClean="0"/>
              <a:t>all board, activities, travel and food.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£</a:t>
            </a:r>
            <a:r>
              <a:rPr lang="en-GB" sz="2400" dirty="0" smtClean="0">
                <a:solidFill>
                  <a:srgbClr val="FF0000"/>
                </a:solidFill>
              </a:rPr>
              <a:t>40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deposit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5" y="2136775"/>
            <a:ext cx="282362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key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978896" cy="4781128"/>
          </a:xfrm>
        </p:spPr>
        <p:txBody>
          <a:bodyPr>
            <a:noAutofit/>
          </a:bodyPr>
          <a:lstStyle/>
          <a:p>
            <a:r>
              <a:rPr lang="en-GB" sz="2400" dirty="0" smtClean="0"/>
              <a:t>Equipment – see kit list</a:t>
            </a:r>
          </a:p>
          <a:p>
            <a:r>
              <a:rPr lang="en-GB" sz="2400" dirty="0" smtClean="0"/>
              <a:t>Medication – Form to be filled in </a:t>
            </a:r>
            <a:r>
              <a:rPr lang="en-GB" sz="2400" dirty="0" smtClean="0"/>
              <a:t>June 2021</a:t>
            </a:r>
            <a:endParaRPr lang="en-GB" sz="2400" dirty="0" smtClean="0"/>
          </a:p>
          <a:p>
            <a:r>
              <a:rPr lang="en-GB" sz="2400" dirty="0" smtClean="0"/>
              <a:t>Final FAQ meeting in </a:t>
            </a:r>
            <a:r>
              <a:rPr lang="en-GB" sz="2400" dirty="0" smtClean="0"/>
              <a:t>June 2021 (TBC)</a:t>
            </a:r>
            <a:endParaRPr lang="en-GB" sz="2400" dirty="0" smtClean="0"/>
          </a:p>
          <a:p>
            <a:r>
              <a:rPr lang="en-GB" sz="2400" dirty="0" smtClean="0"/>
              <a:t>Final reminders letter in May 2020</a:t>
            </a:r>
          </a:p>
          <a:p>
            <a:r>
              <a:rPr lang="en-GB" sz="2400" dirty="0" smtClean="0"/>
              <a:t>Communication</a:t>
            </a:r>
          </a:p>
          <a:p>
            <a:pPr marL="400050" lvl="1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- School Mobile 24/7</a:t>
            </a:r>
          </a:p>
          <a:p>
            <a:pPr marL="400050" lvl="1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- Twitter</a:t>
            </a:r>
          </a:p>
          <a:p>
            <a:pPr marL="400050" lvl="1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- Website</a:t>
            </a:r>
          </a:p>
          <a:p>
            <a:pPr marL="400050" lvl="1" indent="0">
              <a:buNone/>
            </a:pPr>
            <a:r>
              <a:rPr lang="en-GB" sz="2000" dirty="0" smtClean="0"/>
              <a:t> - Dropbox access for photos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791805"/>
            <a:ext cx="3197225" cy="23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Please discuss </a:t>
            </a:r>
            <a:r>
              <a:rPr lang="en-GB" sz="2400" dirty="0"/>
              <a:t>sensitive </a:t>
            </a:r>
            <a:r>
              <a:rPr lang="en-GB" sz="2400" dirty="0" smtClean="0"/>
              <a:t>issues with the class teacher </a:t>
            </a:r>
            <a:r>
              <a:rPr lang="en-GB" sz="2400" dirty="0"/>
              <a:t>well in advance.</a:t>
            </a:r>
          </a:p>
          <a:p>
            <a:r>
              <a:rPr lang="en-GB" sz="2400" dirty="0" smtClean="0"/>
              <a:t>Behaviour expectations are the same as at school.</a:t>
            </a:r>
          </a:p>
          <a:p>
            <a:r>
              <a:rPr lang="en-GB" sz="2400" dirty="0" smtClean="0"/>
              <a:t>Attendance </a:t>
            </a:r>
            <a:r>
              <a:rPr lang="en-GB" sz="2400" dirty="0" smtClean="0"/>
              <a:t>on the trip is dependent on </a:t>
            </a:r>
            <a:r>
              <a:rPr lang="en-GB" sz="2400" dirty="0" smtClean="0"/>
              <a:t>great </a:t>
            </a:r>
            <a:r>
              <a:rPr lang="en-GB" sz="2400" dirty="0" smtClean="0"/>
              <a:t>behaviour throughout Year </a:t>
            </a:r>
            <a:r>
              <a:rPr lang="en-GB" sz="2400" dirty="0" smtClean="0"/>
              <a:t>5/6. Any risk to participation will be discussed with parents well in advance</a:t>
            </a:r>
            <a:endParaRPr lang="en-GB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0032" y="1772816"/>
            <a:ext cx="40386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0746A064A4F4591E785856D48E0F7" ma:contentTypeVersion="0" ma:contentTypeDescription="Create a new document." ma:contentTypeScope="" ma:versionID="15b1fae36209f3406a789b3b0ff924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CA76F4-F2E6-4ACA-989A-51B97FDDCAD7}"/>
</file>

<file path=customXml/itemProps2.xml><?xml version="1.0" encoding="utf-8"?>
<ds:datastoreItem xmlns:ds="http://schemas.openxmlformats.org/officeDocument/2006/customXml" ds:itemID="{87BE194B-FDBE-47E2-A9CF-F7DAC0CA87C3}"/>
</file>

<file path=customXml/itemProps3.xml><?xml version="1.0" encoding="utf-8"?>
<ds:datastoreItem xmlns:ds="http://schemas.openxmlformats.org/officeDocument/2006/customXml" ds:itemID="{298640BF-04E9-4552-B628-F69FE2B9A03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544</TotalTime>
  <Words>358</Words>
  <Application>Microsoft Office PowerPoint</Application>
  <PresentationFormat>On-screen Show (4:3)</PresentationFormat>
  <Paragraphs>75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Mersea Residentials 2021 For more information please visit  Essex Outdoors Mersea Website</vt:lpstr>
      <vt:lpstr>Covid-19 Implications</vt:lpstr>
      <vt:lpstr>Why take pupils outdoors?</vt:lpstr>
      <vt:lpstr>Format of trip 2021</vt:lpstr>
      <vt:lpstr>Format of trip 2021</vt:lpstr>
      <vt:lpstr>Format of trip 2021</vt:lpstr>
      <vt:lpstr>Other Information</vt:lpstr>
      <vt:lpstr>Other key information</vt:lpstr>
      <vt:lpstr>Other Information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Mersea 2014</dc:title>
  <dc:creator>Head</dc:creator>
  <cp:lastModifiedBy>Head</cp:lastModifiedBy>
  <cp:revision>58</cp:revision>
  <cp:lastPrinted>2013-10-03T11:15:08Z</cp:lastPrinted>
  <dcterms:created xsi:type="dcterms:W3CDTF">2013-10-03T10:37:07Z</dcterms:created>
  <dcterms:modified xsi:type="dcterms:W3CDTF">2020-10-05T12:54:30Z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0x01010047D0746A064A4F4591E785856D48E0F7</vt:lpwstr>
  </property>
</Properties>
</file>