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81" r:id="rId3"/>
    <p:sldId id="268" r:id="rId4"/>
    <p:sldId id="260" r:id="rId5"/>
    <p:sldId id="272" r:id="rId6"/>
    <p:sldId id="261" r:id="rId7"/>
    <p:sldId id="264" r:id="rId8"/>
    <p:sldId id="267" r:id="rId9"/>
    <p:sldId id="262" r:id="rId10"/>
    <p:sldId id="271" r:id="rId11"/>
    <p:sldId id="265" r:id="rId12"/>
    <p:sldId id="273" r:id="rId13"/>
    <p:sldId id="280" r:id="rId14"/>
    <p:sldId id="278" r:id="rId15"/>
    <p:sldId id="277" r:id="rId16"/>
    <p:sldId id="276" r:id="rId17"/>
    <p:sldId id="279"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455" autoAdjust="0"/>
  </p:normalViewPr>
  <p:slideViewPr>
    <p:cSldViewPr snapToGrid="0">
      <p:cViewPr varScale="1">
        <p:scale>
          <a:sx n="96" d="100"/>
          <a:sy n="96" d="100"/>
        </p:scale>
        <p:origin x="115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BA83EF7-F712-40C0-8371-582139777F9A}" type="datetimeFigureOut">
              <a:rPr lang="en-GB" smtClean="0"/>
              <a:t>24/09/2020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9F89F9B-06AF-409C-81BA-FFDEDF6EE6E0}" type="slidenum">
              <a:rPr lang="en-GB" smtClean="0"/>
              <a:t>‹#›</a:t>
            </a:fld>
            <a:endParaRPr lang="en-GB"/>
          </a:p>
        </p:txBody>
      </p:sp>
    </p:spTree>
    <p:extLst>
      <p:ext uri="{BB962C8B-B14F-4D97-AF65-F5344CB8AC3E}">
        <p14:creationId xmlns:p14="http://schemas.microsoft.com/office/powerpoint/2010/main" val="409278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1</a:t>
            </a:fld>
            <a:endParaRPr lang="en-GB"/>
          </a:p>
        </p:txBody>
      </p:sp>
    </p:spTree>
    <p:extLst>
      <p:ext uri="{BB962C8B-B14F-4D97-AF65-F5344CB8AC3E}">
        <p14:creationId xmlns:p14="http://schemas.microsoft.com/office/powerpoint/2010/main" val="273884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3</a:t>
            </a:fld>
            <a:endParaRPr lang="en-GB"/>
          </a:p>
        </p:txBody>
      </p:sp>
    </p:spTree>
    <p:extLst>
      <p:ext uri="{BB962C8B-B14F-4D97-AF65-F5344CB8AC3E}">
        <p14:creationId xmlns:p14="http://schemas.microsoft.com/office/powerpoint/2010/main" val="424590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4</a:t>
            </a:fld>
            <a:endParaRPr lang="en-GB"/>
          </a:p>
        </p:txBody>
      </p:sp>
    </p:spTree>
    <p:extLst>
      <p:ext uri="{BB962C8B-B14F-4D97-AF65-F5344CB8AC3E}">
        <p14:creationId xmlns:p14="http://schemas.microsoft.com/office/powerpoint/2010/main" val="334935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6</a:t>
            </a:fld>
            <a:endParaRPr lang="en-GB"/>
          </a:p>
        </p:txBody>
      </p:sp>
    </p:spTree>
    <p:extLst>
      <p:ext uri="{BB962C8B-B14F-4D97-AF65-F5344CB8AC3E}">
        <p14:creationId xmlns:p14="http://schemas.microsoft.com/office/powerpoint/2010/main" val="191671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7</a:t>
            </a:fld>
            <a:endParaRPr lang="en-GB"/>
          </a:p>
        </p:txBody>
      </p:sp>
    </p:spTree>
    <p:extLst>
      <p:ext uri="{BB962C8B-B14F-4D97-AF65-F5344CB8AC3E}">
        <p14:creationId xmlns:p14="http://schemas.microsoft.com/office/powerpoint/2010/main" val="287677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8</a:t>
            </a:fld>
            <a:endParaRPr lang="en-GB"/>
          </a:p>
        </p:txBody>
      </p:sp>
    </p:spTree>
    <p:extLst>
      <p:ext uri="{BB962C8B-B14F-4D97-AF65-F5344CB8AC3E}">
        <p14:creationId xmlns:p14="http://schemas.microsoft.com/office/powerpoint/2010/main" val="6797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9</a:t>
            </a:fld>
            <a:endParaRPr lang="en-GB"/>
          </a:p>
        </p:txBody>
      </p:sp>
    </p:spTree>
    <p:extLst>
      <p:ext uri="{BB962C8B-B14F-4D97-AF65-F5344CB8AC3E}">
        <p14:creationId xmlns:p14="http://schemas.microsoft.com/office/powerpoint/2010/main" val="73189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10</a:t>
            </a:fld>
            <a:endParaRPr lang="en-GB"/>
          </a:p>
        </p:txBody>
      </p:sp>
    </p:spTree>
    <p:extLst>
      <p:ext uri="{BB962C8B-B14F-4D97-AF65-F5344CB8AC3E}">
        <p14:creationId xmlns:p14="http://schemas.microsoft.com/office/powerpoint/2010/main" val="155080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F89F9B-06AF-409C-81BA-FFDEDF6EE6E0}" type="slidenum">
              <a:rPr lang="en-GB" smtClean="0"/>
              <a:t>11</a:t>
            </a:fld>
            <a:endParaRPr lang="en-GB"/>
          </a:p>
        </p:txBody>
      </p:sp>
    </p:spTree>
    <p:extLst>
      <p:ext uri="{BB962C8B-B14F-4D97-AF65-F5344CB8AC3E}">
        <p14:creationId xmlns:p14="http://schemas.microsoft.com/office/powerpoint/2010/main" val="1531499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188458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134763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82928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624552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48231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1817366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113607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2722866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1814620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6FAA83-BC0E-404A-B8F1-ACA7303016D3}" type="datetimeFigureOut">
              <a:rPr lang="en-GB" smtClean="0"/>
              <a:t>24/09/2020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350848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6FAA83-BC0E-404A-B8F1-ACA7303016D3}"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306006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6FAA83-BC0E-404A-B8F1-ACA7303016D3}" type="datetimeFigureOut">
              <a:rPr lang="en-GB" smtClean="0"/>
              <a:t>24/09/2020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1434467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6FAA83-BC0E-404A-B8F1-ACA7303016D3}" type="datetimeFigureOut">
              <a:rPr lang="en-GB" smtClean="0"/>
              <a:t>24/09/2020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272603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FAA83-BC0E-404A-B8F1-ACA7303016D3}" type="datetimeFigureOut">
              <a:rPr lang="en-GB" smtClean="0"/>
              <a:t>24/09/2020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30034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6FAA83-BC0E-404A-B8F1-ACA7303016D3}"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205947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A6FAA83-BC0E-404A-B8F1-ACA7303016D3}" type="datetimeFigureOut">
              <a:rPr lang="en-GB" smtClean="0"/>
              <a:t>24/09/2020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A07D176-356D-45E3-85E3-E31CDC00CA3B}" type="slidenum">
              <a:rPr lang="en-GB" smtClean="0"/>
              <a:t>‹#›</a:t>
            </a:fld>
            <a:endParaRPr lang="en-GB"/>
          </a:p>
        </p:txBody>
      </p:sp>
    </p:spTree>
    <p:extLst>
      <p:ext uri="{BB962C8B-B14F-4D97-AF65-F5344CB8AC3E}">
        <p14:creationId xmlns:p14="http://schemas.microsoft.com/office/powerpoint/2010/main" val="186150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6FAA83-BC0E-404A-B8F1-ACA7303016D3}" type="datetimeFigureOut">
              <a:rPr lang="en-GB" smtClean="0"/>
              <a:t>24/09/2020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A07D176-356D-45E3-85E3-E31CDC00CA3B}" type="slidenum">
              <a:rPr lang="en-GB" smtClean="0"/>
              <a:t>‹#›</a:t>
            </a:fld>
            <a:endParaRPr lang="en-GB"/>
          </a:p>
        </p:txBody>
      </p:sp>
    </p:spTree>
    <p:extLst>
      <p:ext uri="{BB962C8B-B14F-4D97-AF65-F5344CB8AC3E}">
        <p14:creationId xmlns:p14="http://schemas.microsoft.com/office/powerpoint/2010/main" val="3735001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4C2A-9D69-48BF-A559-D743E62E74AA}"/>
              </a:ext>
            </a:extLst>
          </p:cNvPr>
          <p:cNvSpPr>
            <a:spLocks noGrp="1"/>
          </p:cNvSpPr>
          <p:nvPr>
            <p:ph type="ctrTitle"/>
          </p:nvPr>
        </p:nvSpPr>
        <p:spPr>
          <a:xfrm>
            <a:off x="1507067" y="2693292"/>
            <a:ext cx="7766936" cy="1646302"/>
          </a:xfrm>
        </p:spPr>
        <p:txBody>
          <a:bodyPr/>
          <a:lstStyle/>
          <a:p>
            <a:pPr algn="ctr"/>
            <a:r>
              <a:rPr lang="en-GB" sz="6000" b="1" dirty="0"/>
              <a:t>Parent Information </a:t>
            </a:r>
            <a:r>
              <a:rPr lang="en-GB" sz="6000" b="1" dirty="0" smtClean="0"/>
              <a:t>Year 6</a:t>
            </a:r>
            <a:endParaRPr lang="en-GB" sz="6000" b="1"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751" y="923214"/>
            <a:ext cx="1877568" cy="130454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265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838" y="179249"/>
            <a:ext cx="9756815" cy="6678751"/>
          </a:xfrm>
          <a:prstGeom prst="rect">
            <a:avLst/>
          </a:prstGeom>
          <a:noFill/>
        </p:spPr>
        <p:txBody>
          <a:bodyPr wrap="square" rtlCol="0">
            <a:spAutoFit/>
          </a:bodyPr>
          <a:lstStyle/>
          <a:p>
            <a:r>
              <a:rPr lang="en-GB" sz="3200" b="1" u="sng" dirty="0" smtClean="0"/>
              <a:t>Home Learning Weekly Expectations after October half term:</a:t>
            </a:r>
          </a:p>
          <a:p>
            <a:pPr marL="457200" indent="-457200">
              <a:buFont typeface="Arial" panose="020B0604020202020204" pitchFamily="34" charset="0"/>
              <a:buChar char="•"/>
            </a:pPr>
            <a:r>
              <a:rPr lang="en-GB" sz="2600" b="1" dirty="0" smtClean="0"/>
              <a:t>Achieve 100 revision books</a:t>
            </a:r>
            <a:br>
              <a:rPr lang="en-GB" sz="2600" b="1" dirty="0" smtClean="0"/>
            </a:br>
            <a:r>
              <a:rPr lang="en-GB" sz="2600" dirty="0" smtClean="0"/>
              <a:t>The pupils will be given a separate revision book for each of the areas listed below along with a study book (which must be returned at the end of the year). Homework is due in on these days; we </a:t>
            </a:r>
            <a:r>
              <a:rPr lang="en-GB" sz="2600" dirty="0"/>
              <a:t>will go through </a:t>
            </a:r>
            <a:r>
              <a:rPr lang="en-GB" sz="2600" dirty="0" smtClean="0"/>
              <a:t>the pages that have been set </a:t>
            </a:r>
            <a:r>
              <a:rPr lang="en-GB" sz="2600" dirty="0"/>
              <a:t>in </a:t>
            </a:r>
            <a:r>
              <a:rPr lang="en-GB" sz="2600" dirty="0" smtClean="0"/>
              <a:t>lesson time:</a:t>
            </a:r>
          </a:p>
          <a:p>
            <a:pPr marL="457200" indent="-457200">
              <a:buFont typeface="Wingdings" panose="05000000000000000000" pitchFamily="2" charset="2"/>
              <a:buChar char="Ø"/>
            </a:pPr>
            <a:r>
              <a:rPr lang="en-GB" sz="2600" dirty="0" smtClean="0"/>
              <a:t>		</a:t>
            </a:r>
            <a:r>
              <a:rPr lang="en-GB" sz="2600" b="1" dirty="0" smtClean="0"/>
              <a:t>GPS - Tuesday</a:t>
            </a:r>
          </a:p>
          <a:p>
            <a:pPr marL="457200" indent="-457200">
              <a:buFont typeface="Wingdings" panose="05000000000000000000" pitchFamily="2" charset="2"/>
              <a:buChar char="Ø"/>
            </a:pPr>
            <a:r>
              <a:rPr lang="en-GB" sz="2600" b="1" dirty="0"/>
              <a:t>	</a:t>
            </a:r>
            <a:r>
              <a:rPr lang="en-GB" sz="2600" b="1" dirty="0" smtClean="0"/>
              <a:t>	Reading - Thursday</a:t>
            </a:r>
          </a:p>
          <a:p>
            <a:pPr marL="457200" indent="-457200">
              <a:buFont typeface="Wingdings" panose="05000000000000000000" pitchFamily="2" charset="2"/>
              <a:buChar char="Ø"/>
            </a:pPr>
            <a:r>
              <a:rPr lang="en-GB" sz="2600" b="1" dirty="0" smtClean="0"/>
              <a:t>		Maths </a:t>
            </a:r>
            <a:r>
              <a:rPr lang="en-GB" sz="2600" b="1" dirty="0"/>
              <a:t>-</a:t>
            </a:r>
            <a:r>
              <a:rPr lang="en-GB" sz="2600" b="1" dirty="0" smtClean="0"/>
              <a:t> Friday</a:t>
            </a:r>
          </a:p>
          <a:p>
            <a:pPr marL="342900" indent="-342900">
              <a:buFont typeface="Arial" panose="020B0604020202020204" pitchFamily="34" charset="0"/>
              <a:buChar char="•"/>
            </a:pPr>
            <a:r>
              <a:rPr lang="en-GB" sz="2600" b="1" dirty="0" smtClean="0"/>
              <a:t>Reading</a:t>
            </a:r>
            <a:r>
              <a:rPr lang="en-GB" sz="2600" dirty="0" smtClean="0"/>
              <a:t> – daily for at least 15 minutes; pupils can choose a book from the school library or one from home</a:t>
            </a:r>
          </a:p>
          <a:p>
            <a:pPr marL="342900" indent="-342900">
              <a:buFont typeface="Arial" panose="020B0604020202020204" pitchFamily="34" charset="0"/>
              <a:buChar char="•"/>
            </a:pPr>
            <a:r>
              <a:rPr lang="en-GB" sz="2600" b="1" dirty="0" smtClean="0"/>
              <a:t>Spellings – </a:t>
            </a:r>
            <a:r>
              <a:rPr lang="en-GB" sz="2600" dirty="0" smtClean="0"/>
              <a:t>practise words of the week and other spellings patterns taught in class</a:t>
            </a:r>
          </a:p>
          <a:p>
            <a:pPr marL="342900" indent="-342900">
              <a:buFont typeface="Arial" panose="020B0604020202020204" pitchFamily="34" charset="0"/>
              <a:buChar char="•"/>
            </a:pPr>
            <a:r>
              <a:rPr lang="en-GB" sz="2600" b="1" dirty="0" smtClean="0"/>
              <a:t>Times Tables </a:t>
            </a:r>
            <a:endParaRPr lang="en-GB" sz="26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429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885" y="497305"/>
            <a:ext cx="9914020" cy="5078313"/>
          </a:xfrm>
          <a:prstGeom prst="rect">
            <a:avLst/>
          </a:prstGeom>
        </p:spPr>
        <p:txBody>
          <a:bodyPr wrap="square">
            <a:spAutoFit/>
          </a:bodyPr>
          <a:lstStyle/>
          <a:p>
            <a:r>
              <a:rPr lang="en-GB" sz="3200" b="1" u="sng" dirty="0" smtClean="0"/>
              <a:t>Keeping in Touch</a:t>
            </a:r>
          </a:p>
          <a:p>
            <a:endParaRPr lang="en-GB" sz="3200" dirty="0" smtClean="0"/>
          </a:p>
          <a:p>
            <a:pPr marL="285750" indent="-285750">
              <a:buFont typeface="Arial" panose="020B0604020202020204" pitchFamily="34" charset="0"/>
              <a:buChar char="•"/>
            </a:pPr>
            <a:r>
              <a:rPr lang="en-GB" sz="3200" dirty="0" smtClean="0"/>
              <a:t>Parent </a:t>
            </a:r>
            <a:r>
              <a:rPr lang="en-GB" sz="3200" dirty="0"/>
              <a:t>consultations </a:t>
            </a:r>
            <a:r>
              <a:rPr lang="en-GB" sz="3200" dirty="0" smtClean="0"/>
              <a:t>January/April (subject to Covid-19 restrictions)</a:t>
            </a:r>
            <a:endParaRPr lang="en-GB" sz="3200" dirty="0"/>
          </a:p>
          <a:p>
            <a:pPr marL="285750" indent="-285750">
              <a:buFont typeface="Arial" panose="020B0604020202020204" pitchFamily="34" charset="0"/>
              <a:buChar char="•"/>
            </a:pPr>
            <a:r>
              <a:rPr lang="en-GB" sz="3200" dirty="0" smtClean="0"/>
              <a:t>Appointments with your child’s teacher can be made via the office</a:t>
            </a:r>
          </a:p>
          <a:p>
            <a:pPr marL="285750" indent="-285750">
              <a:buFont typeface="Arial" panose="020B0604020202020204" pitchFamily="34" charset="0"/>
              <a:buChar char="•"/>
            </a:pPr>
            <a:r>
              <a:rPr lang="en-GB" sz="3200" dirty="0" smtClean="0"/>
              <a:t>Pupil passport – communication page</a:t>
            </a:r>
            <a:endParaRPr lang="en-GB" sz="3200" dirty="0"/>
          </a:p>
          <a:p>
            <a:pPr marL="285750" indent="-285750">
              <a:buFont typeface="Arial" panose="020B0604020202020204" pitchFamily="34" charset="0"/>
              <a:buChar char="•"/>
            </a:pPr>
            <a:r>
              <a:rPr lang="en-GB" sz="3200" dirty="0" smtClean="0"/>
              <a:t>Further information can be found on the school website or in the pupil passport</a:t>
            </a:r>
          </a:p>
          <a:p>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013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036" b="4137"/>
          <a:stretch/>
        </p:blipFill>
        <p:spPr>
          <a:xfrm>
            <a:off x="467710" y="1040523"/>
            <a:ext cx="9144000" cy="5817477"/>
          </a:xfrm>
          <a:prstGeom prst="rect">
            <a:avLst/>
          </a:prstGeom>
        </p:spPr>
      </p:pic>
      <p:sp>
        <p:nvSpPr>
          <p:cNvPr id="8" name="TextBox 7"/>
          <p:cNvSpPr txBox="1"/>
          <p:nvPr/>
        </p:nvSpPr>
        <p:spPr>
          <a:xfrm>
            <a:off x="467710" y="236483"/>
            <a:ext cx="3055645" cy="646331"/>
          </a:xfrm>
          <a:prstGeom prst="rect">
            <a:avLst/>
          </a:prstGeom>
          <a:noFill/>
        </p:spPr>
        <p:txBody>
          <a:bodyPr wrap="none" rtlCol="0">
            <a:spAutoFit/>
          </a:bodyPr>
          <a:lstStyle/>
          <a:p>
            <a:r>
              <a:rPr lang="en-GB" sz="3600" b="1" u="sng" dirty="0" smtClean="0"/>
              <a:t>6C Classroom</a:t>
            </a:r>
            <a:endParaRPr lang="en-GB" sz="3600" b="1" u="sng" dirty="0"/>
          </a:p>
        </p:txBody>
      </p:sp>
    </p:spTree>
    <p:extLst>
      <p:ext uri="{BB962C8B-B14F-4D97-AF65-F5344CB8AC3E}">
        <p14:creationId xmlns:p14="http://schemas.microsoft.com/office/powerpoint/2010/main" val="2272591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908" b="9656"/>
          <a:stretch/>
        </p:blipFill>
        <p:spPr>
          <a:xfrm>
            <a:off x="373118" y="930166"/>
            <a:ext cx="9144000" cy="5927834"/>
          </a:xfrm>
          <a:prstGeom prst="rect">
            <a:avLst/>
          </a:prstGeom>
        </p:spPr>
      </p:pic>
      <p:sp>
        <p:nvSpPr>
          <p:cNvPr id="3" name="TextBox 2"/>
          <p:cNvSpPr txBox="1"/>
          <p:nvPr/>
        </p:nvSpPr>
        <p:spPr>
          <a:xfrm>
            <a:off x="467710" y="236483"/>
            <a:ext cx="3018775" cy="646331"/>
          </a:xfrm>
          <a:prstGeom prst="rect">
            <a:avLst/>
          </a:prstGeom>
          <a:noFill/>
        </p:spPr>
        <p:txBody>
          <a:bodyPr wrap="none" rtlCol="0">
            <a:spAutoFit/>
          </a:bodyPr>
          <a:lstStyle/>
          <a:p>
            <a:r>
              <a:rPr lang="en-GB" sz="3600" b="1" u="sng" dirty="0" smtClean="0"/>
              <a:t>6J Classroom</a:t>
            </a:r>
            <a:endParaRPr lang="en-GB" sz="3600" b="1" u="sng" dirty="0"/>
          </a:p>
        </p:txBody>
      </p:sp>
    </p:spTree>
    <p:extLst>
      <p:ext uri="{BB962C8B-B14F-4D97-AF65-F5344CB8AC3E}">
        <p14:creationId xmlns:p14="http://schemas.microsoft.com/office/powerpoint/2010/main" val="1363485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4253"/>
          <a:stretch/>
        </p:blipFill>
        <p:spPr>
          <a:xfrm>
            <a:off x="467710" y="977462"/>
            <a:ext cx="9144000" cy="5880538"/>
          </a:xfrm>
          <a:prstGeom prst="rect">
            <a:avLst/>
          </a:prstGeom>
        </p:spPr>
      </p:pic>
      <p:sp>
        <p:nvSpPr>
          <p:cNvPr id="3" name="TextBox 2"/>
          <p:cNvSpPr txBox="1"/>
          <p:nvPr/>
        </p:nvSpPr>
        <p:spPr>
          <a:xfrm>
            <a:off x="467710" y="236483"/>
            <a:ext cx="3009157" cy="646331"/>
          </a:xfrm>
          <a:prstGeom prst="rect">
            <a:avLst/>
          </a:prstGeom>
          <a:noFill/>
        </p:spPr>
        <p:txBody>
          <a:bodyPr wrap="none" rtlCol="0">
            <a:spAutoFit/>
          </a:bodyPr>
          <a:lstStyle/>
          <a:p>
            <a:r>
              <a:rPr lang="en-GB" sz="3600" b="1" u="sng" dirty="0" smtClean="0"/>
              <a:t>6S Classroom</a:t>
            </a:r>
            <a:endParaRPr lang="en-GB" sz="3600" b="1" u="sng" dirty="0"/>
          </a:p>
        </p:txBody>
      </p:sp>
    </p:spTree>
    <p:extLst>
      <p:ext uri="{BB962C8B-B14F-4D97-AF65-F5344CB8AC3E}">
        <p14:creationId xmlns:p14="http://schemas.microsoft.com/office/powerpoint/2010/main" val="1713507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850" t="16092" r="2011" b="16092"/>
          <a:stretch/>
        </p:blipFill>
        <p:spPr>
          <a:xfrm>
            <a:off x="467709" y="1765738"/>
            <a:ext cx="9424999" cy="5092262"/>
          </a:xfrm>
          <a:prstGeom prst="rect">
            <a:avLst/>
          </a:prstGeom>
        </p:spPr>
      </p:pic>
      <p:sp>
        <p:nvSpPr>
          <p:cNvPr id="3" name="TextBox 2"/>
          <p:cNvSpPr txBox="1"/>
          <p:nvPr/>
        </p:nvSpPr>
        <p:spPr>
          <a:xfrm>
            <a:off x="467710" y="236483"/>
            <a:ext cx="10315904" cy="1200329"/>
          </a:xfrm>
          <a:prstGeom prst="rect">
            <a:avLst/>
          </a:prstGeom>
          <a:noFill/>
        </p:spPr>
        <p:txBody>
          <a:bodyPr wrap="square" rtlCol="0">
            <a:spAutoFit/>
          </a:bodyPr>
          <a:lstStyle/>
          <a:p>
            <a:r>
              <a:rPr lang="en-GB" sz="3600" b="1" u="sng" dirty="0" smtClean="0"/>
              <a:t>Examples of Year 6 work from the past few weeks, inspired by the book, ‘Here We Are’</a:t>
            </a:r>
            <a:endParaRPr lang="en-GB" sz="3600" b="1" u="sng" dirty="0"/>
          </a:p>
        </p:txBody>
      </p:sp>
    </p:spTree>
    <p:extLst>
      <p:ext uri="{BB962C8B-B14F-4D97-AF65-F5344CB8AC3E}">
        <p14:creationId xmlns:p14="http://schemas.microsoft.com/office/powerpoint/2010/main" val="300449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448" b="4137"/>
          <a:stretch/>
        </p:blipFill>
        <p:spPr>
          <a:xfrm>
            <a:off x="1066800" y="378371"/>
            <a:ext cx="9144000" cy="6337739"/>
          </a:xfrm>
          <a:prstGeom prst="rect">
            <a:avLst/>
          </a:prstGeom>
        </p:spPr>
      </p:pic>
    </p:spTree>
    <p:extLst>
      <p:ext uri="{BB962C8B-B14F-4D97-AF65-F5344CB8AC3E}">
        <p14:creationId xmlns:p14="http://schemas.microsoft.com/office/powerpoint/2010/main" val="1121279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023" r="2184"/>
          <a:stretch/>
        </p:blipFill>
        <p:spPr>
          <a:xfrm>
            <a:off x="867104" y="-126124"/>
            <a:ext cx="10594456" cy="6984124"/>
          </a:xfrm>
          <a:prstGeom prst="rect">
            <a:avLst/>
          </a:prstGeom>
        </p:spPr>
      </p:pic>
    </p:spTree>
    <p:extLst>
      <p:ext uri="{BB962C8B-B14F-4D97-AF65-F5344CB8AC3E}">
        <p14:creationId xmlns:p14="http://schemas.microsoft.com/office/powerpoint/2010/main" val="168813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2" y="772510"/>
            <a:ext cx="7330966" cy="1569660"/>
          </a:xfrm>
          <a:prstGeom prst="rect">
            <a:avLst/>
          </a:prstGeom>
          <a:noFill/>
        </p:spPr>
        <p:txBody>
          <a:bodyPr wrap="square" rtlCol="0">
            <a:spAutoFit/>
          </a:bodyPr>
          <a:lstStyle/>
          <a:p>
            <a:r>
              <a:rPr lang="en-GB" sz="3200" dirty="0" smtClean="0"/>
              <a:t>Meet the team:</a:t>
            </a:r>
          </a:p>
          <a:p>
            <a:endParaRPr lang="en-GB" sz="3200" dirty="0"/>
          </a:p>
          <a:p>
            <a:endParaRPr lang="en-GB" sz="3200" dirty="0"/>
          </a:p>
        </p:txBody>
      </p:sp>
      <p:pic>
        <p:nvPicPr>
          <p:cNvPr id="3" name="Picture 2"/>
          <p:cNvPicPr>
            <a:picLocks noChangeAspect="1"/>
          </p:cNvPicPr>
          <p:nvPr/>
        </p:nvPicPr>
        <p:blipFill>
          <a:blip r:embed="rId2"/>
          <a:stretch>
            <a:fillRect/>
          </a:stretch>
        </p:blipFill>
        <p:spPr>
          <a:xfrm>
            <a:off x="835571" y="2342170"/>
            <a:ext cx="2286001" cy="2250282"/>
          </a:xfrm>
          <a:prstGeom prst="rect">
            <a:avLst/>
          </a:prstGeom>
        </p:spPr>
      </p:pic>
      <p:pic>
        <p:nvPicPr>
          <p:cNvPr id="4" name="Picture 3"/>
          <p:cNvPicPr>
            <a:picLocks noChangeAspect="1"/>
          </p:cNvPicPr>
          <p:nvPr/>
        </p:nvPicPr>
        <p:blipFill>
          <a:blip r:embed="rId3"/>
          <a:stretch>
            <a:fillRect/>
          </a:stretch>
        </p:blipFill>
        <p:spPr>
          <a:xfrm>
            <a:off x="3819932" y="2342169"/>
            <a:ext cx="2252991" cy="2252991"/>
          </a:xfrm>
          <a:prstGeom prst="rect">
            <a:avLst/>
          </a:prstGeom>
        </p:spPr>
      </p:pic>
      <p:pic>
        <p:nvPicPr>
          <p:cNvPr id="5" name="Picture 4"/>
          <p:cNvPicPr>
            <a:picLocks noChangeAspect="1"/>
          </p:cNvPicPr>
          <p:nvPr/>
        </p:nvPicPr>
        <p:blipFill>
          <a:blip r:embed="rId4"/>
          <a:stretch>
            <a:fillRect/>
          </a:stretch>
        </p:blipFill>
        <p:spPr>
          <a:xfrm>
            <a:off x="6608950" y="2342169"/>
            <a:ext cx="2093615" cy="2160079"/>
          </a:xfrm>
          <a:prstGeom prst="rect">
            <a:avLst/>
          </a:prstGeom>
        </p:spPr>
      </p:pic>
      <p:sp>
        <p:nvSpPr>
          <p:cNvPr id="6" name="TextBox 5"/>
          <p:cNvSpPr txBox="1"/>
          <p:nvPr/>
        </p:nvSpPr>
        <p:spPr>
          <a:xfrm>
            <a:off x="835571" y="5171090"/>
            <a:ext cx="7866994" cy="523220"/>
          </a:xfrm>
          <a:prstGeom prst="rect">
            <a:avLst/>
          </a:prstGeom>
          <a:noFill/>
        </p:spPr>
        <p:txBody>
          <a:bodyPr wrap="square" rtlCol="0">
            <a:spAutoFit/>
          </a:bodyPr>
          <a:lstStyle/>
          <a:p>
            <a:r>
              <a:rPr lang="en-GB" sz="2800" dirty="0" smtClean="0"/>
              <a:t>Miss Cavanagh       Mrs Cole            </a:t>
            </a:r>
            <a:r>
              <a:rPr lang="en-GB" sz="2800" smtClean="0"/>
              <a:t>Miss Stanley</a:t>
            </a:r>
            <a:endParaRPr lang="en-GB" sz="2800"/>
          </a:p>
        </p:txBody>
      </p:sp>
    </p:spTree>
    <p:extLst>
      <p:ext uri="{BB962C8B-B14F-4D97-AF65-F5344CB8AC3E}">
        <p14:creationId xmlns:p14="http://schemas.microsoft.com/office/powerpoint/2010/main" val="2361642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solidFill>
                  <a:schemeClr val="tx1"/>
                </a:solidFill>
              </a:rPr>
              <a:t>Topic Overview</a:t>
            </a:r>
            <a:endParaRPr lang="en-GB" b="1" u="sng" dirty="0">
              <a:solidFill>
                <a:schemeClr val="tx1"/>
              </a:solidFill>
            </a:endParaRPr>
          </a:p>
        </p:txBody>
      </p:sp>
      <p:sp>
        <p:nvSpPr>
          <p:cNvPr id="3" name="Content Placeholder 2"/>
          <p:cNvSpPr>
            <a:spLocks noGrp="1"/>
          </p:cNvSpPr>
          <p:nvPr>
            <p:ph idx="1"/>
          </p:nvPr>
        </p:nvSpPr>
        <p:spPr/>
        <p:txBody>
          <a:bodyPr>
            <a:normAutofit lnSpcReduction="10000"/>
          </a:bodyPr>
          <a:lstStyle/>
          <a:p>
            <a:r>
              <a:rPr lang="en-GB" sz="3200" dirty="0" smtClean="0"/>
              <a:t>Autumn Term – Discover (History focus)</a:t>
            </a:r>
          </a:p>
          <a:p>
            <a:pPr marL="0" indent="0">
              <a:buNone/>
            </a:pPr>
            <a:r>
              <a:rPr lang="en-GB" sz="3200" dirty="0" smtClean="0"/>
              <a:t>   Is war ever worth it?</a:t>
            </a:r>
            <a:br>
              <a:rPr lang="en-GB" sz="3200" dirty="0" smtClean="0"/>
            </a:br>
            <a:r>
              <a:rPr lang="en-GB" sz="3200" dirty="0" smtClean="0"/>
              <a:t>   OUTCOME: film project</a:t>
            </a:r>
          </a:p>
          <a:p>
            <a:r>
              <a:rPr lang="en-GB" sz="3200" dirty="0" smtClean="0"/>
              <a:t>Spring Term – Explore (Geography focus)</a:t>
            </a:r>
            <a:br>
              <a:rPr lang="en-GB" sz="3200" dirty="0" smtClean="0"/>
            </a:br>
            <a:r>
              <a:rPr lang="en-GB" sz="3200" dirty="0" smtClean="0"/>
              <a:t>Have you got what it takes to survive?</a:t>
            </a:r>
            <a:br>
              <a:rPr lang="en-GB" sz="3200" dirty="0" smtClean="0"/>
            </a:br>
            <a:r>
              <a:rPr lang="en-GB" sz="3200" dirty="0" smtClean="0"/>
              <a:t>OUTCOME: survival guide</a:t>
            </a:r>
          </a:p>
          <a:p>
            <a:r>
              <a:rPr lang="en-GB" sz="3200" dirty="0" smtClean="0"/>
              <a:t>Summer Term – Create (Art/DT)</a:t>
            </a:r>
          </a:p>
          <a:p>
            <a:endParaRPr lang="en-GB" sz="3200" dirty="0" smtClean="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32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930" y="370601"/>
            <a:ext cx="8734097" cy="6001643"/>
          </a:xfrm>
          <a:prstGeom prst="rect">
            <a:avLst/>
          </a:prstGeom>
        </p:spPr>
        <p:txBody>
          <a:bodyPr wrap="square">
            <a:spAutoFit/>
          </a:bodyPr>
          <a:lstStyle/>
          <a:p>
            <a:r>
              <a:rPr lang="en-GB" sz="3200" b="1" u="sng" dirty="0" smtClean="0"/>
              <a:t>Events and trips throughout Y6</a:t>
            </a:r>
            <a:br>
              <a:rPr lang="en-GB" sz="3200" b="1" u="sng" dirty="0" smtClean="0"/>
            </a:br>
            <a:r>
              <a:rPr lang="en-GB" sz="3200" b="1" i="1" dirty="0" smtClean="0"/>
              <a:t>(subject to change due to Covid-19)</a:t>
            </a:r>
            <a:endParaRPr lang="en-GB" sz="3200" b="1" u="sng" dirty="0" smtClean="0"/>
          </a:p>
          <a:p>
            <a:endParaRPr lang="en-GB" sz="3200" b="1" u="sng" dirty="0" smtClean="0"/>
          </a:p>
          <a:p>
            <a:pPr marL="285750" indent="-285750">
              <a:buFont typeface="Arial" panose="020B0604020202020204" pitchFamily="34" charset="0"/>
              <a:buChar char="•"/>
            </a:pPr>
            <a:r>
              <a:rPr lang="en-GB" sz="3200" dirty="0" smtClean="0"/>
              <a:t>Chelmsford Museum workshop;</a:t>
            </a:r>
            <a:endParaRPr lang="en-GB" sz="3200" dirty="0"/>
          </a:p>
          <a:p>
            <a:pPr marL="285750" indent="-285750">
              <a:buFont typeface="Arial" panose="020B0604020202020204" pitchFamily="34" charset="0"/>
              <a:buChar char="•"/>
            </a:pPr>
            <a:r>
              <a:rPr lang="en-GB" sz="3200" dirty="0" smtClean="0"/>
              <a:t>Bush craft at </a:t>
            </a:r>
            <a:r>
              <a:rPr lang="en-GB" sz="3200" dirty="0" err="1"/>
              <a:t>Skreens</a:t>
            </a:r>
            <a:r>
              <a:rPr lang="en-GB" sz="3200" dirty="0"/>
              <a:t> </a:t>
            </a:r>
            <a:r>
              <a:rPr lang="en-GB" sz="3200" dirty="0" smtClean="0"/>
              <a:t>Park;</a:t>
            </a:r>
            <a:endParaRPr lang="en-GB" sz="3200" dirty="0"/>
          </a:p>
          <a:p>
            <a:pPr marL="285750" indent="-285750">
              <a:buFont typeface="Arial" panose="020B0604020202020204" pitchFamily="34" charset="0"/>
              <a:buChar char="•"/>
            </a:pPr>
            <a:r>
              <a:rPr lang="en-GB" sz="3200" dirty="0" smtClean="0"/>
              <a:t>Enterprise project;</a:t>
            </a:r>
          </a:p>
          <a:p>
            <a:pPr marL="285750" indent="-285750">
              <a:buFont typeface="Arial" panose="020B0604020202020204" pitchFamily="34" charset="0"/>
              <a:buChar char="•"/>
            </a:pPr>
            <a:r>
              <a:rPr lang="en-GB" sz="3200" dirty="0" smtClean="0"/>
              <a:t>Crucial Crew;</a:t>
            </a:r>
          </a:p>
          <a:p>
            <a:pPr marL="285750" indent="-285750">
              <a:buFont typeface="Arial" panose="020B0604020202020204" pitchFamily="34" charset="0"/>
              <a:buChar char="•"/>
            </a:pPr>
            <a:r>
              <a:rPr lang="en-GB" sz="3200" dirty="0" smtClean="0"/>
              <a:t>End of year production;</a:t>
            </a:r>
          </a:p>
          <a:p>
            <a:pPr marL="285750" indent="-285750">
              <a:buFont typeface="Arial" panose="020B0604020202020204" pitchFamily="34" charset="0"/>
              <a:buChar char="•"/>
            </a:pPr>
            <a:r>
              <a:rPr lang="en-GB" sz="3200" dirty="0" smtClean="0"/>
              <a:t>Leavers’ assembly;</a:t>
            </a:r>
          </a:p>
          <a:p>
            <a:pPr marL="285750" indent="-285750">
              <a:buFont typeface="Arial" panose="020B0604020202020204" pitchFamily="34" charset="0"/>
              <a:buChar char="•"/>
            </a:pPr>
            <a:r>
              <a:rPr lang="en-GB" sz="3200" dirty="0" err="1" smtClean="0"/>
              <a:t>Bikeability</a:t>
            </a:r>
            <a:r>
              <a:rPr lang="en-GB" sz="3200" dirty="0" smtClean="0"/>
              <a:t>;</a:t>
            </a:r>
          </a:p>
          <a:p>
            <a:pPr marL="285750" indent="-285750">
              <a:buFont typeface="Arial" panose="020B0604020202020204" pitchFamily="34" charset="0"/>
              <a:buChar char="•"/>
            </a:pPr>
            <a:r>
              <a:rPr lang="en-GB" sz="3200" dirty="0" smtClean="0"/>
              <a:t>Transition to Y7 workshops;</a:t>
            </a:r>
          </a:p>
          <a:p>
            <a:pPr marL="285750" indent="-285750">
              <a:buFont typeface="Arial" panose="020B0604020202020204" pitchFamily="34" charset="0"/>
              <a:buChar char="•"/>
            </a:pPr>
            <a:r>
              <a:rPr lang="en-GB" sz="3200" dirty="0"/>
              <a:t>Trip to Isle of </a:t>
            </a:r>
            <a:r>
              <a:rPr lang="en-GB" sz="3200" dirty="0" smtClean="0"/>
              <a:t>Wight</a:t>
            </a:r>
            <a:r>
              <a:rPr lang="en-GB" sz="3200" dirty="0"/>
              <a:t>.</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22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654" y="325446"/>
            <a:ext cx="9365843" cy="5078313"/>
          </a:xfrm>
          <a:prstGeom prst="rect">
            <a:avLst/>
          </a:prstGeom>
          <a:noFill/>
        </p:spPr>
        <p:txBody>
          <a:bodyPr wrap="square" rtlCol="0">
            <a:spAutoFit/>
          </a:bodyPr>
          <a:lstStyle/>
          <a:p>
            <a:r>
              <a:rPr lang="en-GB" sz="3600" b="1" u="sng" dirty="0"/>
              <a:t>Relationships for Learning</a:t>
            </a:r>
          </a:p>
          <a:p>
            <a:r>
              <a:rPr lang="en-GB" sz="3000" dirty="0"/>
              <a:t>Our behaviour policy is based on building positive relationships with one another. It aims to promote high standards of achievement for all and enable everyone to feel included, valued and safe</a:t>
            </a:r>
            <a:r>
              <a:rPr lang="en-GB" sz="3000" dirty="0" smtClean="0"/>
              <a:t>.</a:t>
            </a:r>
          </a:p>
          <a:p>
            <a:endParaRPr lang="en-GB" sz="3000" dirty="0"/>
          </a:p>
          <a:p>
            <a:r>
              <a:rPr lang="en-GB" sz="3000" dirty="0" smtClean="0"/>
              <a:t>If a pupil is not following our behaviour policy, consequences will </a:t>
            </a:r>
            <a:r>
              <a:rPr lang="en-GB" sz="3000" dirty="0"/>
              <a:t>have a clear link to the incident and help the pupil to learn how to behave more appropriately should a similar situation </a:t>
            </a:r>
            <a:r>
              <a:rPr lang="en-GB" sz="3000" dirty="0" smtClean="0"/>
              <a:t>occur.</a:t>
            </a:r>
            <a:endParaRPr lang="en-GB" sz="3000" dirty="0"/>
          </a:p>
          <a:p>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6188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201" y="147974"/>
            <a:ext cx="8606552" cy="7294305"/>
          </a:xfrm>
          <a:prstGeom prst="rect">
            <a:avLst/>
          </a:prstGeom>
        </p:spPr>
        <p:txBody>
          <a:bodyPr wrap="square">
            <a:spAutoFit/>
          </a:bodyPr>
          <a:lstStyle/>
          <a:p>
            <a:r>
              <a:rPr lang="en-GB" sz="3600" dirty="0" smtClean="0"/>
              <a:t>The ‘Secrets </a:t>
            </a:r>
            <a:r>
              <a:rPr lang="en-GB" sz="3600" dirty="0"/>
              <a:t>of Success’ </a:t>
            </a:r>
            <a:r>
              <a:rPr lang="en-GB" sz="3600" dirty="0" smtClean="0"/>
              <a:t>link to the </a:t>
            </a:r>
            <a:r>
              <a:rPr lang="en-GB" sz="3600" dirty="0"/>
              <a:t>behaviours </a:t>
            </a:r>
            <a:r>
              <a:rPr lang="en-GB" sz="3600" dirty="0" smtClean="0"/>
              <a:t>we wish to promote in </a:t>
            </a:r>
            <a:r>
              <a:rPr lang="en-GB" sz="3600" dirty="0"/>
              <a:t>and around the </a:t>
            </a:r>
            <a:r>
              <a:rPr lang="en-GB" sz="3600" dirty="0" smtClean="0"/>
              <a:t>school.</a:t>
            </a:r>
          </a:p>
          <a:p>
            <a:endParaRPr lang="en-GB" sz="3600" dirty="0" smtClean="0"/>
          </a:p>
          <a:p>
            <a:r>
              <a:rPr lang="en-GB" sz="3600" b="1" u="sng" dirty="0" smtClean="0"/>
              <a:t>Rewards include:</a:t>
            </a:r>
          </a:p>
          <a:p>
            <a:endParaRPr lang="en-GB" sz="3200" b="1" u="sng" dirty="0"/>
          </a:p>
          <a:p>
            <a:pPr marL="457200" indent="-457200">
              <a:buFont typeface="Arial" panose="020B0604020202020204" pitchFamily="34" charset="0"/>
              <a:buChar char="•"/>
            </a:pPr>
            <a:r>
              <a:rPr lang="en-GB" sz="3200" dirty="0"/>
              <a:t>S</a:t>
            </a:r>
            <a:r>
              <a:rPr lang="en-GB" sz="3200" dirty="0" smtClean="0"/>
              <a:t>ticker </a:t>
            </a:r>
            <a:r>
              <a:rPr lang="en-GB" sz="3200" dirty="0"/>
              <a:t>on </a:t>
            </a:r>
            <a:r>
              <a:rPr lang="en-GB" sz="3200" dirty="0" smtClean="0"/>
              <a:t>chart and raffle ticket</a:t>
            </a:r>
          </a:p>
          <a:p>
            <a:pPr marL="457200" indent="-457200">
              <a:buFont typeface="Arial" panose="020B0604020202020204" pitchFamily="34" charset="0"/>
              <a:buChar char="•"/>
            </a:pPr>
            <a:r>
              <a:rPr lang="en-GB" sz="3200" dirty="0" smtClean="0"/>
              <a:t>Certificate following achievement in all areas of secrets of success</a:t>
            </a:r>
            <a:endParaRPr lang="en-GB" sz="3200" dirty="0"/>
          </a:p>
          <a:p>
            <a:pPr marL="457200" indent="-457200">
              <a:buFont typeface="Arial" panose="020B0604020202020204" pitchFamily="34" charset="0"/>
              <a:buChar char="•"/>
            </a:pPr>
            <a:r>
              <a:rPr lang="en-GB" sz="3200" dirty="0" smtClean="0"/>
              <a:t>House </a:t>
            </a:r>
            <a:r>
              <a:rPr lang="en-GB" sz="3200" dirty="0"/>
              <a:t>points</a:t>
            </a:r>
          </a:p>
          <a:p>
            <a:pPr marL="457200" indent="-457200">
              <a:buFont typeface="Arial" panose="020B0604020202020204" pitchFamily="34" charset="0"/>
              <a:buChar char="•"/>
            </a:pPr>
            <a:r>
              <a:rPr lang="en-GB" sz="3200" dirty="0"/>
              <a:t>Star of the week</a:t>
            </a:r>
          </a:p>
          <a:p>
            <a:pPr marL="457200" indent="-457200">
              <a:buFont typeface="Arial" panose="020B0604020202020204" pitchFamily="34" charset="0"/>
              <a:buChar char="•"/>
            </a:pPr>
            <a:r>
              <a:rPr lang="en-GB" sz="3200" dirty="0" smtClean="0"/>
              <a:t>Head teacher’s award</a:t>
            </a:r>
          </a:p>
          <a:p>
            <a:pPr marL="457200" indent="-457200">
              <a:buFont typeface="Arial" panose="020B0604020202020204" pitchFamily="34" charset="0"/>
              <a:buChar char="•"/>
            </a:pPr>
            <a:r>
              <a:rPr lang="en-GB" sz="3200" dirty="0" smtClean="0"/>
              <a:t>Golden/marble time</a:t>
            </a:r>
            <a:endParaRPr lang="en-GB" sz="3200" dirty="0"/>
          </a:p>
          <a:p>
            <a:r>
              <a:rPr lang="en-GB" sz="3200" dirty="0" smtClean="0"/>
              <a:t> </a:t>
            </a:r>
            <a:endParaRPr lang="en-GB" sz="3200" dirty="0"/>
          </a:p>
        </p:txBody>
      </p:sp>
      <p:pic>
        <p:nvPicPr>
          <p:cNvPr id="3" name="Picture 2"/>
          <p:cNvPicPr>
            <a:picLocks noChangeAspect="1"/>
          </p:cNvPicPr>
          <p:nvPr/>
        </p:nvPicPr>
        <p:blipFill>
          <a:blip r:embed="rId5"/>
          <a:stretch>
            <a:fillRect/>
          </a:stretch>
        </p:blipFill>
        <p:spPr>
          <a:xfrm>
            <a:off x="8087711" y="2761632"/>
            <a:ext cx="4104290" cy="410429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8209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626" y="431478"/>
            <a:ext cx="9914574" cy="4524315"/>
          </a:xfrm>
          <a:prstGeom prst="rect">
            <a:avLst/>
          </a:prstGeom>
          <a:noFill/>
        </p:spPr>
        <p:txBody>
          <a:bodyPr wrap="square" rtlCol="0">
            <a:spAutoFit/>
          </a:bodyPr>
          <a:lstStyle/>
          <a:p>
            <a:r>
              <a:rPr lang="en-GB" sz="3200" b="1" u="sng" dirty="0" smtClean="0"/>
              <a:t>PE</a:t>
            </a:r>
          </a:p>
          <a:p>
            <a:pPr marL="457200" indent="-457200">
              <a:buFont typeface="Arial" panose="020B0604020202020204" pitchFamily="34" charset="0"/>
              <a:buChar char="•"/>
            </a:pPr>
            <a:endParaRPr lang="en-GB" sz="3200" b="1" u="sng" dirty="0"/>
          </a:p>
          <a:p>
            <a:pPr marL="457200" indent="-457200">
              <a:buFont typeface="Arial" panose="020B0604020202020204" pitchFamily="34" charset="0"/>
              <a:buChar char="•"/>
            </a:pPr>
            <a:r>
              <a:rPr lang="en-GB" sz="2800" dirty="0"/>
              <a:t>Outdoor PE </a:t>
            </a:r>
            <a:r>
              <a:rPr lang="en-GB" sz="2800" dirty="0" smtClean="0"/>
              <a:t>(games) – Thursdays and alternate Fridays</a:t>
            </a:r>
          </a:p>
          <a:p>
            <a:pPr marL="457200" indent="-457200">
              <a:buFont typeface="Arial" panose="020B0604020202020204" pitchFamily="34" charset="0"/>
              <a:buChar char="•"/>
            </a:pPr>
            <a:r>
              <a:rPr lang="en-GB" sz="2800" dirty="0" smtClean="0"/>
              <a:t>Indoor PE (dance/gymnastics) – Mondays</a:t>
            </a:r>
            <a:endParaRPr lang="en-GB" sz="2800" dirty="0"/>
          </a:p>
          <a:p>
            <a:pPr marL="457200" indent="-457200">
              <a:buFont typeface="Arial" panose="020B0604020202020204" pitchFamily="34" charset="0"/>
              <a:buChar char="•"/>
            </a:pPr>
            <a:r>
              <a:rPr lang="en-GB" sz="2800" dirty="0" smtClean="0"/>
              <a:t>PE kit should be worn to school on PE days</a:t>
            </a:r>
          </a:p>
          <a:p>
            <a:pPr marL="457200" indent="-457200">
              <a:buFont typeface="Arial" panose="020B0604020202020204" pitchFamily="34" charset="0"/>
              <a:buChar char="•"/>
            </a:pPr>
            <a:r>
              <a:rPr lang="en-GB" sz="2800" dirty="0"/>
              <a:t>Pupils should have tracksuit bottoms and a PE jumper or tracksuit top to keep warm during the winter </a:t>
            </a:r>
            <a:r>
              <a:rPr lang="en-GB" sz="2800" dirty="0" smtClean="0"/>
              <a:t>months.</a:t>
            </a:r>
            <a:endParaRPr lang="en-GB" sz="2800" dirty="0"/>
          </a:p>
          <a:p>
            <a:pPr marL="457200" indent="-457200">
              <a:buFont typeface="Arial" panose="020B0604020202020204" pitchFamily="34" charset="0"/>
              <a:buChar char="•"/>
            </a:pPr>
            <a:r>
              <a:rPr lang="en-GB" sz="2800" dirty="0" smtClean="0"/>
              <a:t>Jewellery should be removed before PE lessons – preferably taken out before coming to school</a:t>
            </a:r>
          </a:p>
          <a:p>
            <a:endParaRPr lang="en-GB" sz="2800"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96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29286" y="0"/>
            <a:ext cx="9176477" cy="4209393"/>
          </a:xfrm>
          <a:prstGeom prst="rect">
            <a:avLst/>
          </a:prstGeom>
        </p:spPr>
      </p:pic>
      <p:sp>
        <p:nvSpPr>
          <p:cNvPr id="3" name="TextBox 2"/>
          <p:cNvSpPr txBox="1"/>
          <p:nvPr/>
        </p:nvSpPr>
        <p:spPr>
          <a:xfrm>
            <a:off x="283778" y="4367048"/>
            <a:ext cx="9238594" cy="461665"/>
          </a:xfrm>
          <a:prstGeom prst="rect">
            <a:avLst/>
          </a:prstGeom>
          <a:noFill/>
        </p:spPr>
        <p:txBody>
          <a:bodyPr wrap="square" rtlCol="0">
            <a:spAutoFit/>
          </a:bodyPr>
          <a:lstStyle/>
          <a:p>
            <a:r>
              <a:rPr lang="en-GB" sz="2400" dirty="0" smtClean="0"/>
              <a:t>Pupils should also have a suitable coat in school </a:t>
            </a:r>
            <a:r>
              <a:rPr lang="en-GB" sz="2400" b="1" u="sng" dirty="0" smtClean="0"/>
              <a:t>every day.</a:t>
            </a:r>
            <a:endParaRPr lang="en-GB"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534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838" y="179249"/>
            <a:ext cx="9756815" cy="4770537"/>
          </a:xfrm>
          <a:prstGeom prst="rect">
            <a:avLst/>
          </a:prstGeom>
          <a:noFill/>
        </p:spPr>
        <p:txBody>
          <a:bodyPr wrap="square" rtlCol="0">
            <a:spAutoFit/>
          </a:bodyPr>
          <a:lstStyle/>
          <a:p>
            <a:r>
              <a:rPr lang="en-GB" sz="3200" b="1" u="sng" dirty="0" smtClean="0"/>
              <a:t>Home Learning Weekly Expectations before October half term:</a:t>
            </a:r>
          </a:p>
          <a:p>
            <a:endParaRPr lang="en-GB" sz="3200" b="1" u="sng" dirty="0" smtClean="0"/>
          </a:p>
          <a:p>
            <a:pPr marL="342900" indent="-342900">
              <a:buFont typeface="Arial" panose="020B0604020202020204" pitchFamily="34" charset="0"/>
              <a:buChar char="•"/>
            </a:pPr>
            <a:r>
              <a:rPr lang="en-GB" sz="2600" b="1" dirty="0"/>
              <a:t>Maths and English sheet set weekly on a Friday. Due in the following Thursday.</a:t>
            </a:r>
          </a:p>
          <a:p>
            <a:pPr marL="342900" indent="-342900">
              <a:buFont typeface="Arial" panose="020B0604020202020204" pitchFamily="34" charset="0"/>
              <a:buChar char="•"/>
            </a:pPr>
            <a:r>
              <a:rPr lang="en-GB" sz="2600" b="1" dirty="0" smtClean="0"/>
              <a:t>Reading</a:t>
            </a:r>
            <a:r>
              <a:rPr lang="en-GB" sz="2600" dirty="0" smtClean="0"/>
              <a:t> – daily for at least 15 minutes; pupils can choose a book from the school library or one from home</a:t>
            </a:r>
          </a:p>
          <a:p>
            <a:pPr marL="342900" indent="-342900">
              <a:buFont typeface="Arial" panose="020B0604020202020204" pitchFamily="34" charset="0"/>
              <a:buChar char="•"/>
            </a:pPr>
            <a:r>
              <a:rPr lang="en-GB" sz="2600" b="1" dirty="0" smtClean="0"/>
              <a:t>Spellings – </a:t>
            </a:r>
            <a:r>
              <a:rPr lang="en-GB" sz="2600" dirty="0" smtClean="0"/>
              <a:t>practise words of the week and other spellings patterns taught in class</a:t>
            </a:r>
          </a:p>
          <a:p>
            <a:pPr marL="342900" indent="-342900">
              <a:buFont typeface="Arial" panose="020B0604020202020204" pitchFamily="34" charset="0"/>
              <a:buChar char="•"/>
            </a:pPr>
            <a:r>
              <a:rPr lang="en-GB" sz="2600" b="1" dirty="0" smtClean="0"/>
              <a:t>Times Tables </a:t>
            </a:r>
            <a:r>
              <a:rPr lang="en-GB" sz="2600" dirty="0" smtClean="0"/>
              <a:t>– practise multiplication and division facts (e.g. using TT </a:t>
            </a:r>
            <a:r>
              <a:rPr lang="en-GB" sz="2600" dirty="0" err="1" smtClean="0"/>
              <a:t>Rockstars</a:t>
            </a:r>
            <a:r>
              <a:rPr lang="en-GB" sz="2600" dirty="0" smtClean="0"/>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70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562</TotalTime>
  <Words>402</Words>
  <Application>Microsoft Office PowerPoint</Application>
  <PresentationFormat>Widescreen</PresentationFormat>
  <Paragraphs>75</Paragraphs>
  <Slides>17</Slides>
  <Notes>9</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Trebuchet MS</vt:lpstr>
      <vt:lpstr>Wingdings</vt:lpstr>
      <vt:lpstr>Wingdings 3</vt:lpstr>
      <vt:lpstr>Facet</vt:lpstr>
      <vt:lpstr>Parent Information Year 6</vt:lpstr>
      <vt:lpstr>PowerPoint Presentation</vt:lpstr>
      <vt:lpstr>Topic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Information Meeting</dc:title>
  <dc:creator>head</dc:creator>
  <cp:lastModifiedBy>Richard McIntosh</cp:lastModifiedBy>
  <cp:revision>42</cp:revision>
  <cp:lastPrinted>2018-11-07T17:38:58Z</cp:lastPrinted>
  <dcterms:created xsi:type="dcterms:W3CDTF">2018-10-08T15:27:14Z</dcterms:created>
  <dcterms:modified xsi:type="dcterms:W3CDTF">2020-09-24T18:58:42Z</dcterms:modified>
</cp:coreProperties>
</file>